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69" d="100"/>
          <a:sy n="69" d="100"/>
        </p:scale>
        <p:origin x="2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E016143-E03C-4CFD-AFDC-14E5BDEA754C}" type="datetimeFigureOut">
              <a:rPr lang="en-US" dirty="0"/>
              <a:t>7/15/2014</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dirty="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dirty="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dirty="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8A7C6C-0F39-4D70-8E8D-FE5B9C95FA73}" type="datetimeFigureOut">
              <a:rPr lang="en-US" dirty="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dirty="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dirty="0"/>
              <a:t>7/15/2014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dirty="0"/>
              <a:t>7/15/2014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dirty="0"/>
              <a:t>7/15/2014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53789A-C914-4DB1-8815-80B5EC7335C5}" type="datetimeFigureOut">
              <a:rPr lang="en-US" dirty="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6440AA-91A0-436F-8FDB-C0F939DCAE21}" type="datetimeFigureOut">
              <a:rPr lang="en-US" dirty="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E59FD0C-5451-4CA0-86AF-E70AE3279989}" type="datetimeFigureOut">
              <a:rPr lang="en-US" dirty="0"/>
              <a:t>7/15/2014</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American Revolution</a:t>
            </a:r>
            <a:endParaRPr lang="en-US" dirty="0"/>
          </a:p>
        </p:txBody>
      </p:sp>
      <p:sp>
        <p:nvSpPr>
          <p:cNvPr id="3" name="Subtitle 2"/>
          <p:cNvSpPr>
            <a:spLocks noGrp="1"/>
          </p:cNvSpPr>
          <p:nvPr>
            <p:ph type="subTitle" idx="1"/>
          </p:nvPr>
        </p:nvSpPr>
        <p:spPr/>
        <p:txBody>
          <a:bodyPr/>
          <a:lstStyle/>
          <a:p>
            <a:r>
              <a:rPr lang="en-US" dirty="0" smtClean="0"/>
              <a:t>By Ron Recchio</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6313" y="758952"/>
            <a:ext cx="3490331" cy="2484058"/>
          </a:xfrm>
          <a:prstGeom prst="rect">
            <a:avLst/>
          </a:prstGeom>
        </p:spPr>
      </p:pic>
    </p:spTree>
    <p:extLst>
      <p:ext uri="{BB962C8B-B14F-4D97-AF65-F5344CB8AC3E}">
        <p14:creationId xmlns:p14="http://schemas.microsoft.com/office/powerpoint/2010/main" val="2260581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Surrender at Yorktown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7906" y="2419253"/>
            <a:ext cx="3333750" cy="2657475"/>
          </a:xfrm>
        </p:spPr>
      </p:pic>
      <p:sp>
        <p:nvSpPr>
          <p:cNvPr id="5" name="TextBox 4"/>
          <p:cNvSpPr txBox="1"/>
          <p:nvPr/>
        </p:nvSpPr>
        <p:spPr>
          <a:xfrm>
            <a:off x="4650060" y="1984917"/>
            <a:ext cx="5988204"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With the French troops and ships finally ready to aid the United States Army, General Washington focused on the British naval base at Yorktown.  </a:t>
            </a:r>
          </a:p>
          <a:p>
            <a:pPr marL="285750" indent="-285750">
              <a:buFont typeface="Arial" panose="020B0604020202020204" pitchFamily="34" charset="0"/>
              <a:buChar char="•"/>
            </a:pPr>
            <a:r>
              <a:rPr lang="en-US" dirty="0" smtClean="0"/>
              <a:t>British forces were being pushed toward the coastal towns.  </a:t>
            </a:r>
          </a:p>
          <a:p>
            <a:pPr marL="285750" indent="-285750">
              <a:buFont typeface="Arial" panose="020B0604020202020204" pitchFamily="34" charset="0"/>
              <a:buChar char="•"/>
            </a:pPr>
            <a:r>
              <a:rPr lang="en-US" dirty="0" smtClean="0"/>
              <a:t>French and United States armies cut off the British on land and the French fleet finally arrived and outnumbered the British.  </a:t>
            </a:r>
          </a:p>
          <a:p>
            <a:pPr marL="285750" indent="-285750">
              <a:buFont typeface="Arial" panose="020B0604020202020204" pitchFamily="34" charset="0"/>
              <a:buChar char="•"/>
            </a:pPr>
            <a:r>
              <a:rPr lang="en-US" dirty="0" smtClean="0"/>
              <a:t>With Yorktown surrounded by land and sea, Cornwallis was forced to surrender.  </a:t>
            </a:r>
          </a:p>
          <a:p>
            <a:pPr marL="285750" indent="-285750">
              <a:buFont typeface="Arial" panose="020B0604020202020204" pitchFamily="34" charset="0"/>
              <a:buChar char="•"/>
            </a:pPr>
            <a:r>
              <a:rPr lang="en-US" dirty="0" smtClean="0"/>
              <a:t>This was the decisive moment of the war.  </a:t>
            </a:r>
          </a:p>
          <a:p>
            <a:pPr marL="285750" indent="-285750">
              <a:buFont typeface="Arial" panose="020B0604020202020204" pitchFamily="34" charset="0"/>
              <a:buChar char="•"/>
            </a:pPr>
            <a:r>
              <a:rPr lang="en-US" dirty="0" smtClean="0"/>
              <a:t>British were forced to withdraw all of their forces and sign a peace treaty with the United States.</a:t>
            </a:r>
            <a:endParaRPr lang="en-US" dirty="0"/>
          </a:p>
        </p:txBody>
      </p:sp>
    </p:spTree>
    <p:extLst>
      <p:ext uri="{BB962C8B-B14F-4D97-AF65-F5344CB8AC3E}">
        <p14:creationId xmlns:p14="http://schemas.microsoft.com/office/powerpoint/2010/main" val="4143301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a Government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06513" y="4633583"/>
            <a:ext cx="3048000" cy="182297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6512" y="1953183"/>
            <a:ext cx="3048000" cy="1992630"/>
          </a:xfrm>
          <a:prstGeom prst="rect">
            <a:avLst/>
          </a:prstGeom>
        </p:spPr>
      </p:pic>
      <p:sp>
        <p:nvSpPr>
          <p:cNvPr id="6" name="TextBox 5"/>
          <p:cNvSpPr txBox="1"/>
          <p:nvPr/>
        </p:nvSpPr>
        <p:spPr>
          <a:xfrm>
            <a:off x="691377" y="1953183"/>
            <a:ext cx="6601522"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After winning the war, General Washington resigned as Commander in Chief.  </a:t>
            </a:r>
          </a:p>
          <a:p>
            <a:pPr marL="285750" indent="-285750">
              <a:buFont typeface="Arial" panose="020B0604020202020204" pitchFamily="34" charset="0"/>
              <a:buChar char="•"/>
            </a:pPr>
            <a:r>
              <a:rPr lang="en-US" dirty="0" smtClean="0"/>
              <a:t>Respect for Washington was so great that he was elected the first President of the United States.  </a:t>
            </a:r>
          </a:p>
          <a:p>
            <a:pPr marL="285750" indent="-285750">
              <a:buFont typeface="Arial" panose="020B0604020202020204" pitchFamily="34" charset="0"/>
              <a:buChar char="•"/>
            </a:pPr>
            <a:r>
              <a:rPr lang="en-US" dirty="0" smtClean="0"/>
              <a:t>The Constitution provided the framework of the new government.  </a:t>
            </a:r>
          </a:p>
          <a:p>
            <a:pPr marL="285750" indent="-285750">
              <a:buFont typeface="Arial" panose="020B0604020202020204" pitchFamily="34" charset="0"/>
              <a:buChar char="•"/>
            </a:pPr>
            <a:r>
              <a:rPr lang="en-US" dirty="0" smtClean="0"/>
              <a:t>The responsibilities of the 3 branches of government had to be clarified </a:t>
            </a:r>
          </a:p>
          <a:p>
            <a:pPr marL="742950" lvl="1" indent="-285750">
              <a:buFont typeface="Arial" panose="020B0604020202020204" pitchFamily="34" charset="0"/>
              <a:buChar char="•"/>
            </a:pPr>
            <a:r>
              <a:rPr lang="en-US" dirty="0" smtClean="0"/>
              <a:t>Executive</a:t>
            </a:r>
          </a:p>
          <a:p>
            <a:pPr marL="742950" lvl="1" indent="-285750">
              <a:buFont typeface="Arial" panose="020B0604020202020204" pitchFamily="34" charset="0"/>
              <a:buChar char="•"/>
            </a:pPr>
            <a:r>
              <a:rPr lang="en-US" dirty="0" smtClean="0"/>
              <a:t>Legislative and </a:t>
            </a:r>
          </a:p>
          <a:p>
            <a:pPr marL="742950" lvl="1" indent="-285750">
              <a:buFont typeface="Arial" panose="020B0604020202020204" pitchFamily="34" charset="0"/>
              <a:buChar char="•"/>
            </a:pPr>
            <a:r>
              <a:rPr lang="en-US" dirty="0" smtClean="0"/>
              <a:t>Judicial branches  </a:t>
            </a:r>
          </a:p>
          <a:p>
            <a:pPr marL="285750" indent="-285750">
              <a:buFont typeface="Arial" panose="020B0604020202020204" pitchFamily="34" charset="0"/>
              <a:buChar char="•"/>
            </a:pPr>
            <a:r>
              <a:rPr lang="en-US" dirty="0" smtClean="0"/>
              <a:t>Powers of the federal government and the powers of the state governments were also outlined.  </a:t>
            </a:r>
            <a:endParaRPr lang="en-US" dirty="0"/>
          </a:p>
        </p:txBody>
      </p:sp>
    </p:spTree>
    <p:extLst>
      <p:ext uri="{BB962C8B-B14F-4D97-AF65-F5344CB8AC3E}">
        <p14:creationId xmlns:p14="http://schemas.microsoft.com/office/powerpoint/2010/main" val="444412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a:t>
            </a:r>
            <a:endParaRPr lang="en-US" dirty="0"/>
          </a:p>
        </p:txBody>
      </p:sp>
      <p:sp>
        <p:nvSpPr>
          <p:cNvPr id="3" name="Content Placeholder 2"/>
          <p:cNvSpPr>
            <a:spLocks noGrp="1"/>
          </p:cNvSpPr>
          <p:nvPr>
            <p:ph idx="1"/>
          </p:nvPr>
        </p:nvSpPr>
        <p:spPr/>
        <p:txBody>
          <a:bodyPr/>
          <a:lstStyle/>
          <a:p>
            <a:r>
              <a:rPr lang="en-US" dirty="0" smtClean="0"/>
              <a:t>Brown, Don. </a:t>
            </a:r>
            <a:r>
              <a:rPr lang="en-US" i="1" dirty="0" smtClean="0"/>
              <a:t>Let it begin here!: April 19, 1775 the day the American Revolution began. </a:t>
            </a:r>
            <a:r>
              <a:rPr lang="en-US" dirty="0" smtClean="0"/>
              <a:t>New York: Flash Point/Roaring Brook Press, 2008.</a:t>
            </a:r>
          </a:p>
          <a:p>
            <a:r>
              <a:rPr lang="en-US" dirty="0" smtClean="0"/>
              <a:t>Burgan, Michael. </a:t>
            </a:r>
            <a:r>
              <a:rPr lang="en-US" i="1" dirty="0" smtClean="0"/>
              <a:t>The split history of the American Revolution: a perspectives flip book. </a:t>
            </a:r>
            <a:r>
              <a:rPr lang="en-US" dirty="0" smtClean="0"/>
              <a:t>San Francisco: CPB Grades 4-8, 2012.</a:t>
            </a:r>
          </a:p>
          <a:p>
            <a:r>
              <a:rPr lang="en-US" dirty="0"/>
              <a:t>Cheney, Lynne V., and Peter M. Fiore. </a:t>
            </a:r>
            <a:r>
              <a:rPr lang="en-US" i="1" dirty="0"/>
              <a:t>When Washington crossed the Delaware: a wintertime story for young patriots</a:t>
            </a:r>
            <a:r>
              <a:rPr lang="en-US" dirty="0"/>
              <a:t>. New York: Simon &amp; Schuster Books for Young Readers, 2012</a:t>
            </a:r>
            <a:r>
              <a:rPr lang="en-US" dirty="0" smtClean="0"/>
              <a:t>. </a:t>
            </a:r>
          </a:p>
          <a:p>
            <a:r>
              <a:rPr lang="en-US" dirty="0" smtClean="0"/>
              <a:t>Rife, Douglas M. </a:t>
            </a:r>
            <a:r>
              <a:rPr lang="en-US" i="1" dirty="0" smtClean="0"/>
              <a:t>The American Revolution. </a:t>
            </a:r>
            <a:r>
              <a:rPr lang="en-US" dirty="0" smtClean="0"/>
              <a:t>Norwalk, CT: Innovative Kids, 2009.</a:t>
            </a:r>
          </a:p>
          <a:p>
            <a:r>
              <a:rPr lang="en-US" dirty="0" err="1" smtClean="0"/>
              <a:t>Sheinkin</a:t>
            </a:r>
            <a:r>
              <a:rPr lang="en-US" dirty="0" smtClean="0"/>
              <a:t>, Steven. </a:t>
            </a:r>
            <a:r>
              <a:rPr lang="en-US" i="1" dirty="0" smtClean="0"/>
              <a:t>King George: what was his problem?. </a:t>
            </a:r>
            <a:r>
              <a:rPr lang="en-US" dirty="0" smtClean="0"/>
              <a:t>New York: Roaring Brook Press, 2008.</a:t>
            </a:r>
            <a:endParaRPr lang="en-US" dirty="0"/>
          </a:p>
        </p:txBody>
      </p:sp>
    </p:spTree>
    <p:extLst>
      <p:ext uri="{BB962C8B-B14F-4D97-AF65-F5344CB8AC3E}">
        <p14:creationId xmlns:p14="http://schemas.microsoft.com/office/powerpoint/2010/main" val="66098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Colonization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42207" y="2984866"/>
            <a:ext cx="2666990" cy="210009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799" y="1739590"/>
            <a:ext cx="3026309" cy="4638907"/>
          </a:xfrm>
          <a:prstGeom prst="rect">
            <a:avLst/>
          </a:prstGeom>
        </p:spPr>
      </p:pic>
      <p:sp>
        <p:nvSpPr>
          <p:cNvPr id="6" name="TextBox 5"/>
          <p:cNvSpPr txBox="1"/>
          <p:nvPr/>
        </p:nvSpPr>
        <p:spPr>
          <a:xfrm>
            <a:off x="3323063" y="1739590"/>
            <a:ext cx="4583152"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England wasn’t the only country who had colonies in North America.  </a:t>
            </a:r>
          </a:p>
          <a:p>
            <a:pPr marL="342900" indent="-342900">
              <a:buFont typeface="Arial" panose="020B0604020202020204" pitchFamily="34" charset="0"/>
              <a:buChar char="•"/>
            </a:pPr>
            <a:r>
              <a:rPr lang="en-US" sz="2400" dirty="0" smtClean="0"/>
              <a:t>There were 13 English colonies.  </a:t>
            </a:r>
          </a:p>
          <a:p>
            <a:pPr marL="342900" indent="-342900">
              <a:buFont typeface="Arial" panose="020B0604020202020204" pitchFamily="34" charset="0"/>
              <a:buChar char="•"/>
            </a:pPr>
            <a:r>
              <a:rPr lang="en-US" sz="2400" dirty="0" smtClean="0"/>
              <a:t>Each colony looked out for their own interests.  </a:t>
            </a:r>
          </a:p>
          <a:p>
            <a:pPr marL="342900" indent="-342900">
              <a:buFont typeface="Arial" panose="020B0604020202020204" pitchFamily="34" charset="0"/>
              <a:buChar char="•"/>
            </a:pPr>
            <a:r>
              <a:rPr lang="en-US" sz="2400" dirty="0" smtClean="0"/>
              <a:t>There was very little to tie the colonies together.  </a:t>
            </a:r>
          </a:p>
          <a:p>
            <a:pPr marL="342900" indent="-342900">
              <a:buFont typeface="Arial" panose="020B0604020202020204" pitchFamily="34" charset="0"/>
              <a:buChar char="•"/>
            </a:pPr>
            <a:r>
              <a:rPr lang="en-US" sz="2400" dirty="0" smtClean="0"/>
              <a:t>Initially, English colonists thought of themselves as English citizens.</a:t>
            </a:r>
            <a:endParaRPr lang="en-US" sz="2400" dirty="0"/>
          </a:p>
        </p:txBody>
      </p:sp>
    </p:spTree>
    <p:extLst>
      <p:ext uri="{BB962C8B-B14F-4D97-AF65-F5344CB8AC3E}">
        <p14:creationId xmlns:p14="http://schemas.microsoft.com/office/powerpoint/2010/main" val="2479908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were colonists mad about?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68683" y="1851102"/>
            <a:ext cx="3975038" cy="319291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8534" y="4833501"/>
            <a:ext cx="1553166" cy="1873312"/>
          </a:xfrm>
          <a:prstGeom prst="rect">
            <a:avLst/>
          </a:prstGeom>
        </p:spPr>
      </p:pic>
      <p:sp>
        <p:nvSpPr>
          <p:cNvPr id="6" name="TextBox 5"/>
          <p:cNvSpPr txBox="1"/>
          <p:nvPr/>
        </p:nvSpPr>
        <p:spPr>
          <a:xfrm>
            <a:off x="278780" y="1851102"/>
            <a:ext cx="6612674"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The British had helped the colonists win the French &amp; Indian War so the king imposed taxes on the colonies to help pay for the war.  </a:t>
            </a:r>
          </a:p>
          <a:p>
            <a:pPr marL="342900" indent="-342900">
              <a:buFont typeface="Arial" panose="020B0604020202020204" pitchFamily="34" charset="0"/>
              <a:buChar char="•"/>
            </a:pPr>
            <a:r>
              <a:rPr lang="en-US" sz="2400" dirty="0" smtClean="0"/>
              <a:t>Colonists thought the taxes were unfair. </a:t>
            </a:r>
          </a:p>
          <a:p>
            <a:pPr marL="342900" indent="-342900">
              <a:buFont typeface="Arial" panose="020B0604020202020204" pitchFamily="34" charset="0"/>
              <a:buChar char="•"/>
            </a:pPr>
            <a:r>
              <a:rPr lang="en-US" sz="2400" dirty="0"/>
              <a:t>The colonists had no representative with the king in England.</a:t>
            </a:r>
          </a:p>
          <a:p>
            <a:pPr marL="342900" indent="-342900">
              <a:buFont typeface="Arial" panose="020B0604020202020204" pitchFamily="34" charset="0"/>
              <a:buChar char="•"/>
            </a:pPr>
            <a:r>
              <a:rPr lang="en-US" sz="2400" dirty="0" smtClean="0"/>
              <a:t>Rallying cry was “No taxation without representation.”</a:t>
            </a:r>
            <a:endParaRPr lang="en-US" sz="2400" dirty="0"/>
          </a:p>
        </p:txBody>
      </p:sp>
    </p:spTree>
    <p:extLst>
      <p:ext uri="{BB962C8B-B14F-4D97-AF65-F5344CB8AC3E}">
        <p14:creationId xmlns:p14="http://schemas.microsoft.com/office/powerpoint/2010/main" val="111106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018" y="287701"/>
            <a:ext cx="9692640" cy="1325562"/>
          </a:xfrm>
        </p:spPr>
        <p:txBody>
          <a:bodyPr/>
          <a:lstStyle/>
          <a:p>
            <a:r>
              <a:rPr lang="en-US" dirty="0" smtClean="0"/>
              <a:t>Lead Up to the Revolution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231" y="3670532"/>
            <a:ext cx="3839169" cy="287937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4856" y="1691322"/>
            <a:ext cx="2498802" cy="1979210"/>
          </a:xfrm>
          <a:prstGeom prst="rect">
            <a:avLst/>
          </a:prstGeom>
        </p:spPr>
      </p:pic>
      <p:sp>
        <p:nvSpPr>
          <p:cNvPr id="7" name="TextBox 6"/>
          <p:cNvSpPr txBox="1"/>
          <p:nvPr/>
        </p:nvSpPr>
        <p:spPr>
          <a:xfrm>
            <a:off x="691376" y="1773044"/>
            <a:ext cx="7136780" cy="1477328"/>
          </a:xfrm>
          <a:prstGeom prst="rect">
            <a:avLst/>
          </a:prstGeom>
          <a:noFill/>
        </p:spPr>
        <p:txBody>
          <a:bodyPr wrap="square" rtlCol="0">
            <a:spAutoFit/>
          </a:bodyPr>
          <a:lstStyle/>
          <a:p>
            <a:r>
              <a:rPr lang="en-US" dirty="0" smtClean="0"/>
              <a:t>There were many protests against the British government.  One of the most radical voices belonged to Patrick Henry.  His speech to the Second Virginia Convention ended with the words “Give me liberty, or give me death”.  This speech spurred many to action.</a:t>
            </a:r>
            <a:endParaRPr lang="en-US" dirty="0"/>
          </a:p>
        </p:txBody>
      </p:sp>
      <p:sp>
        <p:nvSpPr>
          <p:cNvPr id="8" name="TextBox 7"/>
          <p:cNvSpPr txBox="1"/>
          <p:nvPr/>
        </p:nvSpPr>
        <p:spPr>
          <a:xfrm>
            <a:off x="4616604" y="3936380"/>
            <a:ext cx="5977053" cy="1754326"/>
          </a:xfrm>
          <a:prstGeom prst="rect">
            <a:avLst/>
          </a:prstGeom>
          <a:noFill/>
        </p:spPr>
        <p:txBody>
          <a:bodyPr wrap="square" rtlCol="0">
            <a:spAutoFit/>
          </a:bodyPr>
          <a:lstStyle/>
          <a:p>
            <a:r>
              <a:rPr lang="en-US" dirty="0" smtClean="0"/>
              <a:t>With tensions growing in the colonies, British troops were seen as unwelcome.  A group of colonists were shouting at and throwing stones at a group of British soldiers in Boston.  The soldiers fired into the crowd and killing 5 people and injuring many others.  This is called the Boston Massacre.</a:t>
            </a:r>
            <a:endParaRPr lang="en-US" dirty="0"/>
          </a:p>
        </p:txBody>
      </p:sp>
    </p:spTree>
    <p:extLst>
      <p:ext uri="{BB962C8B-B14F-4D97-AF65-F5344CB8AC3E}">
        <p14:creationId xmlns:p14="http://schemas.microsoft.com/office/powerpoint/2010/main" val="4258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615" y="198495"/>
            <a:ext cx="9692640" cy="1325562"/>
          </a:xfrm>
        </p:spPr>
        <p:txBody>
          <a:bodyPr/>
          <a:lstStyle/>
          <a:p>
            <a:r>
              <a:rPr lang="en-US" dirty="0" smtClean="0"/>
              <a:t>Boston Tea Party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3956" y="1691322"/>
            <a:ext cx="7484922" cy="2414491"/>
          </a:xfrm>
        </p:spPr>
      </p:pic>
      <p:sp>
        <p:nvSpPr>
          <p:cNvPr id="5" name="TextBox 4"/>
          <p:cNvSpPr txBox="1"/>
          <p:nvPr/>
        </p:nvSpPr>
        <p:spPr>
          <a:xfrm>
            <a:off x="869795" y="4304371"/>
            <a:ext cx="9958039" cy="1477328"/>
          </a:xfrm>
          <a:prstGeom prst="rect">
            <a:avLst/>
          </a:prstGeom>
          <a:noFill/>
        </p:spPr>
        <p:txBody>
          <a:bodyPr wrap="square" rtlCol="0">
            <a:spAutoFit/>
          </a:bodyPr>
          <a:lstStyle/>
          <a:p>
            <a:r>
              <a:rPr lang="en-US" dirty="0"/>
              <a:t>T</a:t>
            </a:r>
            <a:r>
              <a:rPr lang="en-US" dirty="0" smtClean="0"/>
              <a:t>he British imposed the Tea Act, which taxed all the tea coming into the colonies.  In Boston, the Sons of Liberty dumped an entire shipment of tea into Boston harbor.  Some of the Sons of Liberty were disguised as Native Americans.  The British government reacted harshly and took away many rights from Massachusetts.  They sent more troops to keep control of the colonies.  The stage was set for war.</a:t>
            </a:r>
            <a:endParaRPr lang="en-US" dirty="0"/>
          </a:p>
        </p:txBody>
      </p:sp>
    </p:spTree>
    <p:extLst>
      <p:ext uri="{BB962C8B-B14F-4D97-AF65-F5344CB8AC3E}">
        <p14:creationId xmlns:p14="http://schemas.microsoft.com/office/powerpoint/2010/main" val="3901155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at Lexington and Concord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152" y="3943984"/>
            <a:ext cx="3810000" cy="261937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152" y="1691321"/>
            <a:ext cx="3810000" cy="2044337"/>
          </a:xfrm>
          <a:prstGeom prst="rect">
            <a:avLst/>
          </a:prstGeom>
        </p:spPr>
      </p:pic>
      <p:sp>
        <p:nvSpPr>
          <p:cNvPr id="6" name="TextBox 5"/>
          <p:cNvSpPr txBox="1"/>
          <p:nvPr/>
        </p:nvSpPr>
        <p:spPr>
          <a:xfrm>
            <a:off x="4248615" y="1691322"/>
            <a:ext cx="6055112"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On April 19, 1775, British soldiers left Boston on secret orders to arrest colonial leaders and seize gunpowder.  </a:t>
            </a:r>
          </a:p>
          <a:p>
            <a:pPr marL="285750" indent="-285750">
              <a:buFont typeface="Arial" panose="020B0604020202020204" pitchFamily="34" charset="0"/>
              <a:buChar char="•"/>
            </a:pPr>
            <a:r>
              <a:rPr lang="en-US" dirty="0" smtClean="0"/>
              <a:t>Some colonists, like Paul Revere, found out and rode through the streets and countryside to warn colonists that the regulars (British soldiers) were coming.  </a:t>
            </a:r>
          </a:p>
          <a:p>
            <a:pPr marL="285750" indent="-285750">
              <a:buFont typeface="Arial" panose="020B0604020202020204" pitchFamily="34" charset="0"/>
              <a:buChar char="•"/>
            </a:pPr>
            <a:r>
              <a:rPr lang="en-US" dirty="0" smtClean="0"/>
              <a:t>Minutemen gathered in Lexington and formed lines across from the British.  </a:t>
            </a:r>
          </a:p>
          <a:p>
            <a:pPr marL="285750" indent="-285750">
              <a:buFont typeface="Arial" panose="020B0604020202020204" pitchFamily="34" charset="0"/>
              <a:buChar char="•"/>
            </a:pPr>
            <a:r>
              <a:rPr lang="en-US" dirty="0" smtClean="0"/>
              <a:t>Then a shot was fired – “the shot heard round the world”.  </a:t>
            </a:r>
          </a:p>
          <a:p>
            <a:pPr marL="285750" indent="-285750">
              <a:buFont typeface="Arial" panose="020B0604020202020204" pitchFamily="34" charset="0"/>
              <a:buChar char="•"/>
            </a:pPr>
            <a:r>
              <a:rPr lang="en-US" dirty="0" smtClean="0"/>
              <a:t>Seven colonists died in Lexington before the British marched off for more gunpowder in Concord.  </a:t>
            </a:r>
          </a:p>
          <a:p>
            <a:pPr marL="285750" indent="-285750">
              <a:buFont typeface="Arial" panose="020B0604020202020204" pitchFamily="34" charset="0"/>
              <a:buChar char="•"/>
            </a:pPr>
            <a:r>
              <a:rPr lang="en-US" dirty="0" smtClean="0"/>
              <a:t>More militia men arrived and fought off the British regulars.  Many died on both sides.  </a:t>
            </a:r>
          </a:p>
          <a:p>
            <a:pPr marL="285750" indent="-285750">
              <a:buFont typeface="Arial" panose="020B0604020202020204" pitchFamily="34" charset="0"/>
              <a:buChar char="•"/>
            </a:pPr>
            <a:r>
              <a:rPr lang="en-US" dirty="0" smtClean="0"/>
              <a:t>This was the point at which there was no turning back.</a:t>
            </a:r>
            <a:endParaRPr lang="en-US" dirty="0"/>
          </a:p>
        </p:txBody>
      </p:sp>
    </p:spTree>
    <p:extLst>
      <p:ext uri="{BB962C8B-B14F-4D97-AF65-F5344CB8AC3E}">
        <p14:creationId xmlns:p14="http://schemas.microsoft.com/office/powerpoint/2010/main" val="1453793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Independence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38384" y="1691322"/>
            <a:ext cx="3663538" cy="4351338"/>
          </a:xfrm>
        </p:spPr>
      </p:pic>
      <p:sp>
        <p:nvSpPr>
          <p:cNvPr id="5" name="TextBox 4"/>
          <p:cNvSpPr txBox="1"/>
          <p:nvPr/>
        </p:nvSpPr>
        <p:spPr>
          <a:xfrm>
            <a:off x="457200" y="1773044"/>
            <a:ext cx="5241073" cy="4247317"/>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Congress met in Philadelphia in 1776 and decided to declare independence from Great Britain.  </a:t>
            </a:r>
          </a:p>
          <a:p>
            <a:pPr marL="285750" indent="-285750">
              <a:buFont typeface="Arial" panose="020B0604020202020204" pitchFamily="34" charset="0"/>
              <a:buChar char="•"/>
            </a:pPr>
            <a:r>
              <a:rPr lang="en-US" dirty="0" smtClean="0"/>
              <a:t>A committee was chosen to write a formal declaration.  </a:t>
            </a:r>
          </a:p>
          <a:p>
            <a:pPr marL="285750" indent="-285750">
              <a:buFont typeface="Arial" panose="020B0604020202020204" pitchFamily="34" charset="0"/>
              <a:buChar char="•"/>
            </a:pPr>
            <a:r>
              <a:rPr lang="en-US" dirty="0" smtClean="0"/>
              <a:t>Thomas Jefferson wrote the original draft.  </a:t>
            </a:r>
          </a:p>
          <a:p>
            <a:pPr marL="285750" indent="-285750">
              <a:buFont typeface="Arial" panose="020B0604020202020204" pitchFamily="34" charset="0"/>
              <a:buChar char="•"/>
            </a:pPr>
            <a:r>
              <a:rPr lang="en-US" dirty="0" smtClean="0"/>
              <a:t>The committee, which included Benjamin Franklin and John Adams, made some changes before the declaration was adopted by Congress.  </a:t>
            </a:r>
          </a:p>
          <a:p>
            <a:pPr marL="285750" indent="-285750">
              <a:buFont typeface="Arial" panose="020B0604020202020204" pitchFamily="34" charset="0"/>
              <a:buChar char="•"/>
            </a:pPr>
            <a:r>
              <a:rPr lang="en-US" dirty="0" smtClean="0"/>
              <a:t>The Declaration of Independence was signed by members of Congress.  </a:t>
            </a:r>
          </a:p>
          <a:p>
            <a:pPr marL="285750" indent="-285750">
              <a:buFont typeface="Arial" panose="020B0604020202020204" pitchFamily="34" charset="0"/>
              <a:buChar char="•"/>
            </a:pPr>
            <a:r>
              <a:rPr lang="en-US" dirty="0" smtClean="0"/>
              <a:t>The document was considered treason by the British government and the men who signed it could be arrested and killed by the British.</a:t>
            </a:r>
            <a:endParaRPr lang="en-US" dirty="0"/>
          </a:p>
        </p:txBody>
      </p:sp>
    </p:spTree>
    <p:extLst>
      <p:ext uri="{BB962C8B-B14F-4D97-AF65-F5344CB8AC3E}">
        <p14:creationId xmlns:p14="http://schemas.microsoft.com/office/powerpoint/2010/main" val="1661400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86982"/>
            <a:ext cx="9692640" cy="1325562"/>
          </a:xfrm>
        </p:spPr>
        <p:txBody>
          <a:bodyPr/>
          <a:lstStyle/>
          <a:p>
            <a:r>
              <a:rPr lang="en-US" dirty="0" smtClean="0"/>
              <a:t>War for Independence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39306" y="1468297"/>
            <a:ext cx="3204412" cy="246391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8154" y="4215161"/>
            <a:ext cx="3204413" cy="2447616"/>
          </a:xfrm>
          <a:prstGeom prst="rect">
            <a:avLst/>
          </a:prstGeom>
        </p:spPr>
      </p:pic>
      <p:sp>
        <p:nvSpPr>
          <p:cNvPr id="6" name="TextBox 5"/>
          <p:cNvSpPr txBox="1"/>
          <p:nvPr/>
        </p:nvSpPr>
        <p:spPr>
          <a:xfrm>
            <a:off x="267629" y="1468297"/>
            <a:ext cx="7437864" cy="452431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Fighting started to increase after Lexington and Concord. </a:t>
            </a:r>
          </a:p>
          <a:p>
            <a:pPr marL="285750" indent="-285750">
              <a:buFont typeface="Arial" panose="020B0604020202020204" pitchFamily="34" charset="0"/>
              <a:buChar char="•"/>
            </a:pPr>
            <a:r>
              <a:rPr lang="en-US" dirty="0" smtClean="0"/>
              <a:t>Colonial troops were led by General George Washington. </a:t>
            </a:r>
          </a:p>
          <a:p>
            <a:pPr marL="285750" indent="-285750">
              <a:buFont typeface="Arial" panose="020B0604020202020204" pitchFamily="34" charset="0"/>
              <a:buChar char="•"/>
            </a:pPr>
            <a:r>
              <a:rPr lang="en-US" dirty="0" smtClean="0"/>
              <a:t>After setbacks at the Battle of Bunker Hill and the Battle of New York, Washington and his troops crossed the Delaware River and surprised the British at Trenton.  It was the first victory for American forces.  </a:t>
            </a:r>
          </a:p>
          <a:p>
            <a:pPr marL="285750" indent="-285750">
              <a:buFont typeface="Arial" panose="020B0604020202020204" pitchFamily="34" charset="0"/>
              <a:buChar char="•"/>
            </a:pPr>
            <a:r>
              <a:rPr lang="en-US" dirty="0" smtClean="0"/>
              <a:t>Battles were fought through 1777 &amp; both sides claimed victories.  </a:t>
            </a:r>
          </a:p>
          <a:p>
            <a:pPr marL="285750" indent="-285750">
              <a:buFont typeface="Arial" panose="020B0604020202020204" pitchFamily="34" charset="0"/>
              <a:buChar char="•"/>
            </a:pPr>
            <a:r>
              <a:rPr lang="en-US" dirty="0" smtClean="0"/>
              <a:t>The Americans gained an important victory in the Battle of Saratoga, when they forced the British to surrender.  </a:t>
            </a:r>
          </a:p>
          <a:p>
            <a:pPr marL="285750" indent="-285750">
              <a:buFont typeface="Arial" panose="020B0604020202020204" pitchFamily="34" charset="0"/>
              <a:buChar char="•"/>
            </a:pPr>
            <a:r>
              <a:rPr lang="en-US" dirty="0" smtClean="0"/>
              <a:t>1/4 of the British troops in North America were captured.  </a:t>
            </a:r>
          </a:p>
          <a:p>
            <a:pPr marL="285750" indent="-285750">
              <a:buFont typeface="Arial" panose="020B0604020202020204" pitchFamily="34" charset="0"/>
              <a:buChar char="•"/>
            </a:pPr>
            <a:r>
              <a:rPr lang="en-US" dirty="0" smtClean="0"/>
              <a:t>More battles were still to be fought but the Battle of Saratoga was a turning point in the war.  </a:t>
            </a:r>
          </a:p>
          <a:p>
            <a:pPr marL="285750" indent="-285750">
              <a:buFont typeface="Arial" panose="020B0604020202020204" pitchFamily="34" charset="0"/>
              <a:buChar char="•"/>
            </a:pPr>
            <a:r>
              <a:rPr lang="en-US" dirty="0" smtClean="0"/>
              <a:t>The struggles were not finished for Washington’s army though.  </a:t>
            </a:r>
          </a:p>
          <a:p>
            <a:pPr marL="742950" lvl="1" indent="-285750">
              <a:buFont typeface="Arial" panose="020B0604020202020204" pitchFamily="34" charset="0"/>
              <a:buChar char="•"/>
            </a:pPr>
            <a:r>
              <a:rPr lang="en-US" dirty="0" smtClean="0"/>
              <a:t>They spent a very hard winter camped at Valley Forge, PA, in which Washington had to battle the elements and low troop morale.</a:t>
            </a:r>
            <a:endParaRPr lang="en-US" dirty="0"/>
          </a:p>
        </p:txBody>
      </p:sp>
    </p:spTree>
    <p:extLst>
      <p:ext uri="{BB962C8B-B14F-4D97-AF65-F5344CB8AC3E}">
        <p14:creationId xmlns:p14="http://schemas.microsoft.com/office/powerpoint/2010/main" val="1317861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Aid from France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04667" y="4026673"/>
            <a:ext cx="3215786" cy="201837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314" y="2241394"/>
            <a:ext cx="2145062" cy="1785279"/>
          </a:xfrm>
          <a:prstGeom prst="rect">
            <a:avLst/>
          </a:prstGeom>
        </p:spPr>
      </p:pic>
      <p:sp>
        <p:nvSpPr>
          <p:cNvPr id="6" name="TextBox 5"/>
          <p:cNvSpPr txBox="1"/>
          <p:nvPr/>
        </p:nvSpPr>
        <p:spPr>
          <a:xfrm>
            <a:off x="3456878" y="2241394"/>
            <a:ext cx="7125629" cy="1200329"/>
          </a:xfrm>
          <a:prstGeom prst="rect">
            <a:avLst/>
          </a:prstGeom>
          <a:noFill/>
        </p:spPr>
        <p:txBody>
          <a:bodyPr wrap="square" rtlCol="0">
            <a:spAutoFit/>
          </a:bodyPr>
          <a:lstStyle/>
          <a:p>
            <a:r>
              <a:rPr lang="en-US" dirty="0" smtClean="0"/>
              <a:t>During the fighting, Benjamin Franklin was in France trying to convince the French king to support the continental army.  The victory at the Battle of Saratoga was enough for the King of France to agree to send ships to help the American cause.</a:t>
            </a:r>
            <a:endParaRPr lang="en-US" dirty="0"/>
          </a:p>
        </p:txBody>
      </p:sp>
      <p:sp>
        <p:nvSpPr>
          <p:cNvPr id="7" name="TextBox 6"/>
          <p:cNvSpPr txBox="1"/>
          <p:nvPr/>
        </p:nvSpPr>
        <p:spPr>
          <a:xfrm>
            <a:off x="832314" y="4326673"/>
            <a:ext cx="6494037" cy="1477328"/>
          </a:xfrm>
          <a:prstGeom prst="rect">
            <a:avLst/>
          </a:prstGeom>
          <a:noFill/>
        </p:spPr>
        <p:txBody>
          <a:bodyPr wrap="square" rtlCol="0">
            <a:spAutoFit/>
          </a:bodyPr>
          <a:lstStyle/>
          <a:p>
            <a:r>
              <a:rPr lang="en-US" dirty="0" smtClean="0"/>
              <a:t>After Saratoga, the British strategy focused on the South.  French ships took a long time to arrive and the southern battles were split between the British and American forces.  The British were getting weaker throughout the southern campaign.</a:t>
            </a:r>
            <a:endParaRPr lang="en-US" dirty="0"/>
          </a:p>
        </p:txBody>
      </p:sp>
    </p:spTree>
    <p:extLst>
      <p:ext uri="{BB962C8B-B14F-4D97-AF65-F5344CB8AC3E}">
        <p14:creationId xmlns:p14="http://schemas.microsoft.com/office/powerpoint/2010/main" val="1568170322"/>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TC103457515[[fn=View]]</Template>
  <TotalTime>409</TotalTime>
  <Words>1083</Words>
  <Application>Microsoft Office PowerPoint</Application>
  <PresentationFormat>Widescreen</PresentationFormat>
  <Paragraphs>68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Century Schoolbook</vt:lpstr>
      <vt:lpstr>Wingdings 2</vt:lpstr>
      <vt:lpstr>View</vt:lpstr>
      <vt:lpstr>American Revolution</vt:lpstr>
      <vt:lpstr>Early Colonization</vt:lpstr>
      <vt:lpstr>What were colonists mad about?</vt:lpstr>
      <vt:lpstr>Lead Up to the Revolution</vt:lpstr>
      <vt:lpstr>Boston Tea Party</vt:lpstr>
      <vt:lpstr>Conflict at Lexington and Concord</vt:lpstr>
      <vt:lpstr>Declaration of Independence</vt:lpstr>
      <vt:lpstr>War for Independence</vt:lpstr>
      <vt:lpstr>Aid from France</vt:lpstr>
      <vt:lpstr>Surrender at Yorktown</vt:lpstr>
      <vt:lpstr>Establishing a Government</vt:lpstr>
      <vt:lpstr>Books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Revolution</dc:title>
  <dc:creator>Ron</dc:creator>
  <cp:lastModifiedBy>Ron</cp:lastModifiedBy>
  <cp:revision>25</cp:revision>
  <dcterms:created xsi:type="dcterms:W3CDTF">2014-07-15T16:35:15Z</dcterms:created>
  <dcterms:modified xsi:type="dcterms:W3CDTF">2014-07-15T23:25:01Z</dcterms:modified>
</cp:coreProperties>
</file>