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40" r:id="rId2"/>
  </p:sldMasterIdLst>
  <p:notesMasterIdLst>
    <p:notesMasterId r:id="rId28"/>
  </p:notesMasterIdLst>
  <p:handoutMasterIdLst>
    <p:handoutMasterId r:id="rId29"/>
  </p:handoutMasterIdLst>
  <p:sldIdLst>
    <p:sldId id="258" r:id="rId3"/>
    <p:sldId id="259" r:id="rId4"/>
    <p:sldId id="267" r:id="rId5"/>
    <p:sldId id="257" r:id="rId6"/>
    <p:sldId id="268" r:id="rId7"/>
    <p:sldId id="278" r:id="rId8"/>
    <p:sldId id="279" r:id="rId9"/>
    <p:sldId id="282" r:id="rId10"/>
    <p:sldId id="283" r:id="rId11"/>
    <p:sldId id="284" r:id="rId12"/>
    <p:sldId id="285" r:id="rId13"/>
    <p:sldId id="288" r:id="rId14"/>
    <p:sldId id="289" r:id="rId15"/>
    <p:sldId id="262" r:id="rId16"/>
    <p:sldId id="275" r:id="rId17"/>
    <p:sldId id="265" r:id="rId18"/>
    <p:sldId id="263" r:id="rId19"/>
    <p:sldId id="277" r:id="rId20"/>
    <p:sldId id="272" r:id="rId21"/>
    <p:sldId id="276" r:id="rId22"/>
    <p:sldId id="264" r:id="rId23"/>
    <p:sldId id="260" r:id="rId24"/>
    <p:sldId id="271" r:id="rId25"/>
    <p:sldId id="269" r:id="rId26"/>
    <p:sldId id="27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58" d="100"/>
          <a:sy n="58" d="100"/>
        </p:scale>
        <p:origin x="490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D17FEF-59A4-42C1-B9E2-85E5902A7A4F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5A7FF2B4-A150-440D-B219-BA28697208F8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48BE6099-0570-4205-BE00-2E6E1A463A47}" type="parTrans" cxnId="{3D0D9D8F-C58C-445F-880D-ABCACEC00D1F}">
      <dgm:prSet/>
      <dgm:spPr/>
      <dgm:t>
        <a:bodyPr/>
        <a:lstStyle/>
        <a:p>
          <a:endParaRPr lang="en-US"/>
        </a:p>
      </dgm:t>
    </dgm:pt>
    <dgm:pt modelId="{91066098-6635-4777-9F52-21B86F313601}" type="sibTrans" cxnId="{3D0D9D8F-C58C-445F-880D-ABCACEC00D1F}">
      <dgm:prSet/>
      <dgm:spPr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</dgm:spPr>
      <dgm:t>
        <a:bodyPr/>
        <a:lstStyle/>
        <a:p>
          <a:endParaRPr lang="en-US"/>
        </a:p>
      </dgm:t>
    </dgm:pt>
    <dgm:pt modelId="{B9A8C258-9F99-4DAE-B126-4795F5E9A860}" type="pres">
      <dgm:prSet presAssocID="{9CD17FEF-59A4-42C1-B9E2-85E5902A7A4F}" presName="Name0" presStyleCnt="0">
        <dgm:presLayoutVars>
          <dgm:chMax val="7"/>
          <dgm:chPref val="7"/>
          <dgm:dir/>
        </dgm:presLayoutVars>
      </dgm:prSet>
      <dgm:spPr/>
    </dgm:pt>
    <dgm:pt modelId="{12240C2A-2F14-46AE-8107-E485B6F76FB2}" type="pres">
      <dgm:prSet presAssocID="{9CD17FEF-59A4-42C1-B9E2-85E5902A7A4F}" presName="Name1" presStyleCnt="0"/>
      <dgm:spPr/>
    </dgm:pt>
    <dgm:pt modelId="{43FFEC32-B855-482B-B674-7A21258AE824}" type="pres">
      <dgm:prSet presAssocID="{91066098-6635-4777-9F52-21B86F313601}" presName="picture_1" presStyleCnt="0"/>
      <dgm:spPr/>
    </dgm:pt>
    <dgm:pt modelId="{57550931-ED85-4A1F-ABBC-1EEA1E19B474}" type="pres">
      <dgm:prSet presAssocID="{91066098-6635-4777-9F52-21B86F313601}" presName="pictureRepeatNode" presStyleLbl="alignImgPlace1" presStyleIdx="0" presStyleCnt="1" custScaleX="139785" custScaleY="144828" custLinFactNeighborX="24965" custLinFactNeighborY="19982"/>
      <dgm:spPr/>
      <dgm:t>
        <a:bodyPr/>
        <a:lstStyle/>
        <a:p>
          <a:endParaRPr lang="en-US"/>
        </a:p>
      </dgm:t>
    </dgm:pt>
    <dgm:pt modelId="{4EF44765-D558-4614-A814-6B14F79A85BA}" type="pres">
      <dgm:prSet presAssocID="{5A7FF2B4-A150-440D-B219-BA28697208F8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6B50F5-C626-4960-95DB-459D39238CF4}" type="presOf" srcId="{9CD17FEF-59A4-42C1-B9E2-85E5902A7A4F}" destId="{B9A8C258-9F99-4DAE-B126-4795F5E9A860}" srcOrd="0" destOrd="0" presId="urn:microsoft.com/office/officeart/2008/layout/CircularPictureCallout"/>
    <dgm:cxn modelId="{0FD0FE3B-5E32-438D-8EB3-AA955E7C30DC}" type="presOf" srcId="{5A7FF2B4-A150-440D-B219-BA28697208F8}" destId="{4EF44765-D558-4614-A814-6B14F79A85BA}" srcOrd="0" destOrd="0" presId="urn:microsoft.com/office/officeart/2008/layout/CircularPictureCallout"/>
    <dgm:cxn modelId="{83A55531-4436-4893-B2B4-FD7122E2E635}" type="presOf" srcId="{91066098-6635-4777-9F52-21B86F313601}" destId="{57550931-ED85-4A1F-ABBC-1EEA1E19B474}" srcOrd="0" destOrd="0" presId="urn:microsoft.com/office/officeart/2008/layout/CircularPictureCallout"/>
    <dgm:cxn modelId="{3D0D9D8F-C58C-445F-880D-ABCACEC00D1F}" srcId="{9CD17FEF-59A4-42C1-B9E2-85E5902A7A4F}" destId="{5A7FF2B4-A150-440D-B219-BA28697208F8}" srcOrd="0" destOrd="0" parTransId="{48BE6099-0570-4205-BE00-2E6E1A463A47}" sibTransId="{91066098-6635-4777-9F52-21B86F313601}"/>
    <dgm:cxn modelId="{60EE7593-A66A-4B14-B4AB-E9A70A3DD5F8}" type="presParOf" srcId="{B9A8C258-9F99-4DAE-B126-4795F5E9A860}" destId="{12240C2A-2F14-46AE-8107-E485B6F76FB2}" srcOrd="0" destOrd="0" presId="urn:microsoft.com/office/officeart/2008/layout/CircularPictureCallout"/>
    <dgm:cxn modelId="{AE67C7DA-C5D3-45F3-9DB4-03C2EEBE583D}" type="presParOf" srcId="{12240C2A-2F14-46AE-8107-E485B6F76FB2}" destId="{43FFEC32-B855-482B-B674-7A21258AE824}" srcOrd="0" destOrd="0" presId="urn:microsoft.com/office/officeart/2008/layout/CircularPictureCallout"/>
    <dgm:cxn modelId="{5752F0BE-8B8F-42F6-ADF6-83B9F400CF84}" type="presParOf" srcId="{43FFEC32-B855-482B-B674-7A21258AE824}" destId="{57550931-ED85-4A1F-ABBC-1EEA1E19B474}" srcOrd="0" destOrd="0" presId="urn:microsoft.com/office/officeart/2008/layout/CircularPictureCallout"/>
    <dgm:cxn modelId="{B29273FF-2A32-461B-A418-F44F07ABB9D9}" type="presParOf" srcId="{12240C2A-2F14-46AE-8107-E485B6F76FB2}" destId="{4EF44765-D558-4614-A814-6B14F79A85BA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0B2181-E5A6-44A1-8756-379E11E86230}" type="doc">
      <dgm:prSet loTypeId="urn:microsoft.com/office/officeart/2005/8/layout/radial1" loCatId="cycle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E285215F-F7D3-426D-869F-A205F1C4BF2E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US" dirty="0" smtClean="0"/>
            <a:t>Myths</a:t>
          </a:r>
          <a:endParaRPr lang="en-US" dirty="0"/>
        </a:p>
      </dgm:t>
    </dgm:pt>
    <dgm:pt modelId="{C88ED351-B087-4B5B-B036-8A79F85B9430}" type="parTrans" cxnId="{712F59E6-9F77-49BE-896E-6AB661489231}">
      <dgm:prSet/>
      <dgm:spPr/>
      <dgm:t>
        <a:bodyPr/>
        <a:lstStyle/>
        <a:p>
          <a:endParaRPr lang="en-US"/>
        </a:p>
      </dgm:t>
    </dgm:pt>
    <dgm:pt modelId="{8F134DCA-F37E-4B6B-8D99-CDA93A04CBF7}" type="sibTrans" cxnId="{712F59E6-9F77-49BE-896E-6AB661489231}">
      <dgm:prSet/>
      <dgm:spPr/>
      <dgm:t>
        <a:bodyPr/>
        <a:lstStyle/>
        <a:p>
          <a:endParaRPr lang="en-US"/>
        </a:p>
      </dgm:t>
    </dgm:pt>
    <dgm:pt modelId="{2D019032-8DF9-427F-9EED-A44F575B2797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US" dirty="0" smtClean="0"/>
            <a:t>Books</a:t>
          </a:r>
          <a:endParaRPr lang="en-US" dirty="0"/>
        </a:p>
      </dgm:t>
    </dgm:pt>
    <dgm:pt modelId="{8AA4E754-3065-44F5-9AA8-EF9AEDF6D0CC}" type="parTrans" cxnId="{D9DDA6FC-B3AF-42F0-885F-BC9324E7B391}">
      <dgm:prSet/>
      <dgm:spPr/>
      <dgm:t>
        <a:bodyPr/>
        <a:lstStyle/>
        <a:p>
          <a:endParaRPr lang="en-US" dirty="0"/>
        </a:p>
      </dgm:t>
    </dgm:pt>
    <dgm:pt modelId="{30EE830B-DF74-41F0-84DB-53F31DAABAD3}" type="sibTrans" cxnId="{D9DDA6FC-B3AF-42F0-885F-BC9324E7B391}">
      <dgm:prSet/>
      <dgm:spPr/>
      <dgm:t>
        <a:bodyPr/>
        <a:lstStyle/>
        <a:p>
          <a:endParaRPr lang="en-US"/>
        </a:p>
      </dgm:t>
    </dgm:pt>
    <dgm:pt modelId="{13BDC813-0B90-48F6-A0DA-2BF83E4323AC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US" dirty="0" smtClean="0"/>
            <a:t>Ideas</a:t>
          </a:r>
          <a:endParaRPr lang="en-US" dirty="0"/>
        </a:p>
      </dgm:t>
    </dgm:pt>
    <dgm:pt modelId="{E8090202-8229-492D-BC32-089543CCF403}" type="parTrans" cxnId="{4E45A5E4-3491-4C53-85D5-EB0A6F589374}">
      <dgm:prSet/>
      <dgm:spPr/>
      <dgm:t>
        <a:bodyPr/>
        <a:lstStyle/>
        <a:p>
          <a:endParaRPr lang="en-US" dirty="0"/>
        </a:p>
      </dgm:t>
    </dgm:pt>
    <dgm:pt modelId="{430D8C41-AA6A-488F-A2C6-FE86BBA67565}" type="sibTrans" cxnId="{4E45A5E4-3491-4C53-85D5-EB0A6F589374}">
      <dgm:prSet/>
      <dgm:spPr/>
      <dgm:t>
        <a:bodyPr/>
        <a:lstStyle/>
        <a:p>
          <a:endParaRPr lang="en-US"/>
        </a:p>
      </dgm:t>
    </dgm:pt>
    <dgm:pt modelId="{B69C2618-690B-42BD-8094-89775B7AB89D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US" dirty="0" smtClean="0"/>
            <a:t>Strategies/</a:t>
          </a:r>
        </a:p>
        <a:p>
          <a:r>
            <a:rPr lang="en-US" dirty="0" smtClean="0"/>
            <a:t>Activities</a:t>
          </a:r>
          <a:endParaRPr lang="en-US" dirty="0"/>
        </a:p>
      </dgm:t>
    </dgm:pt>
    <dgm:pt modelId="{42D28648-708A-480E-87B5-ED6BB14FCE43}" type="parTrans" cxnId="{A63ACAD1-AF14-454B-8F2D-1BB2DA64D7F5}">
      <dgm:prSet/>
      <dgm:spPr/>
      <dgm:t>
        <a:bodyPr/>
        <a:lstStyle/>
        <a:p>
          <a:endParaRPr lang="en-US" dirty="0"/>
        </a:p>
      </dgm:t>
    </dgm:pt>
    <dgm:pt modelId="{D590987A-3E82-41C4-96C2-43795618FC36}" type="sibTrans" cxnId="{A63ACAD1-AF14-454B-8F2D-1BB2DA64D7F5}">
      <dgm:prSet/>
      <dgm:spPr/>
      <dgm:t>
        <a:bodyPr/>
        <a:lstStyle/>
        <a:p>
          <a:endParaRPr lang="en-US"/>
        </a:p>
      </dgm:t>
    </dgm:pt>
    <dgm:pt modelId="{01ABCA04-BD82-4076-B9BE-56A01E6D25B7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US" dirty="0" smtClean="0"/>
            <a:t>Evaluation</a:t>
          </a:r>
          <a:endParaRPr lang="en-US" dirty="0"/>
        </a:p>
      </dgm:t>
    </dgm:pt>
    <dgm:pt modelId="{CC34B6BB-23B2-49FD-A406-648B3086DF41}" type="parTrans" cxnId="{03F4B17E-2D55-43A0-9BF1-80251250F7BC}">
      <dgm:prSet/>
      <dgm:spPr/>
      <dgm:t>
        <a:bodyPr/>
        <a:lstStyle/>
        <a:p>
          <a:endParaRPr lang="en-US" dirty="0"/>
        </a:p>
      </dgm:t>
    </dgm:pt>
    <dgm:pt modelId="{D16D7ECD-6375-4618-9E03-47DC25F83BF1}" type="sibTrans" cxnId="{03F4B17E-2D55-43A0-9BF1-80251250F7BC}">
      <dgm:prSet/>
      <dgm:spPr/>
      <dgm:t>
        <a:bodyPr/>
        <a:lstStyle/>
        <a:p>
          <a:endParaRPr lang="en-US"/>
        </a:p>
      </dgm:t>
    </dgm:pt>
    <dgm:pt modelId="{D68FB0A1-64AF-4719-89C0-1735534AEBB3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n-US" dirty="0" smtClean="0"/>
            <a:t>Introductory &amp;</a:t>
          </a:r>
        </a:p>
        <a:p>
          <a:r>
            <a:rPr lang="en-US" dirty="0" smtClean="0"/>
            <a:t>Culminating Activities</a:t>
          </a:r>
          <a:endParaRPr lang="en-US" dirty="0"/>
        </a:p>
      </dgm:t>
    </dgm:pt>
    <dgm:pt modelId="{97BDDB0E-7BB4-40F0-B54F-BD037FA1B902}" type="parTrans" cxnId="{5D2E581C-9A3C-4C7B-8DB9-0B388BCA1B6F}">
      <dgm:prSet/>
      <dgm:spPr/>
      <dgm:t>
        <a:bodyPr/>
        <a:lstStyle/>
        <a:p>
          <a:endParaRPr lang="en-US" dirty="0"/>
        </a:p>
      </dgm:t>
    </dgm:pt>
    <dgm:pt modelId="{CA0EB4F4-2857-4F3B-B099-390373A5912F}" type="sibTrans" cxnId="{5D2E581C-9A3C-4C7B-8DB9-0B388BCA1B6F}">
      <dgm:prSet/>
      <dgm:spPr/>
      <dgm:t>
        <a:bodyPr/>
        <a:lstStyle/>
        <a:p>
          <a:endParaRPr lang="en-US"/>
        </a:p>
      </dgm:t>
    </dgm:pt>
    <dgm:pt modelId="{AF0AB70F-B7D2-4FDA-A837-4B201C77E8BC}">
      <dgm:prSet phldrT="[Text]"/>
      <dgm:spPr/>
      <dgm:t>
        <a:bodyPr/>
        <a:lstStyle/>
        <a:p>
          <a:endParaRPr lang="en-US" dirty="0"/>
        </a:p>
      </dgm:t>
    </dgm:pt>
    <dgm:pt modelId="{7190AF92-CD19-4C6F-83C4-2F5AB99D300E}" type="parTrans" cxnId="{AFD09BA8-2C62-42A4-8684-E0F8947A75E3}">
      <dgm:prSet/>
      <dgm:spPr/>
      <dgm:t>
        <a:bodyPr/>
        <a:lstStyle/>
        <a:p>
          <a:endParaRPr lang="en-US"/>
        </a:p>
      </dgm:t>
    </dgm:pt>
    <dgm:pt modelId="{601640B7-AE00-4FE6-A581-262635741498}" type="sibTrans" cxnId="{AFD09BA8-2C62-42A4-8684-E0F8947A75E3}">
      <dgm:prSet/>
      <dgm:spPr/>
      <dgm:t>
        <a:bodyPr/>
        <a:lstStyle/>
        <a:p>
          <a:endParaRPr lang="en-US"/>
        </a:p>
      </dgm:t>
    </dgm:pt>
    <dgm:pt modelId="{D6240ED5-DCA6-4E9E-8E1B-566EC0C04289}" type="pres">
      <dgm:prSet presAssocID="{A50B2181-E5A6-44A1-8756-379E11E8623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FCDF4C-5478-408E-BFD3-482379E84DB5}" type="pres">
      <dgm:prSet presAssocID="{E285215F-F7D3-426D-869F-A205F1C4BF2E}" presName="centerShape" presStyleLbl="node0" presStyleIdx="0" presStyleCnt="1"/>
      <dgm:spPr/>
      <dgm:t>
        <a:bodyPr/>
        <a:lstStyle/>
        <a:p>
          <a:endParaRPr lang="en-US"/>
        </a:p>
      </dgm:t>
    </dgm:pt>
    <dgm:pt modelId="{2531E39B-4720-4621-95DF-8132C058FCCB}" type="pres">
      <dgm:prSet presAssocID="{8AA4E754-3065-44F5-9AA8-EF9AEDF6D0CC}" presName="Name9" presStyleLbl="parChTrans1D2" presStyleIdx="0" presStyleCnt="5"/>
      <dgm:spPr/>
      <dgm:t>
        <a:bodyPr/>
        <a:lstStyle/>
        <a:p>
          <a:endParaRPr lang="en-US"/>
        </a:p>
      </dgm:t>
    </dgm:pt>
    <dgm:pt modelId="{76A6A963-D972-4D40-BCF5-178279E1E11F}" type="pres">
      <dgm:prSet presAssocID="{8AA4E754-3065-44F5-9AA8-EF9AEDF6D0CC}" presName="connTx" presStyleLbl="parChTrans1D2" presStyleIdx="0" presStyleCnt="5"/>
      <dgm:spPr/>
      <dgm:t>
        <a:bodyPr/>
        <a:lstStyle/>
        <a:p>
          <a:endParaRPr lang="en-US"/>
        </a:p>
      </dgm:t>
    </dgm:pt>
    <dgm:pt modelId="{EC701387-D664-41BB-BD9C-AC856FB31065}" type="pres">
      <dgm:prSet presAssocID="{2D019032-8DF9-427F-9EED-A44F575B279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0D1CBE-520F-4C57-9423-FBAE2F0B3E9F}" type="pres">
      <dgm:prSet presAssocID="{E8090202-8229-492D-BC32-089543CCF403}" presName="Name9" presStyleLbl="parChTrans1D2" presStyleIdx="1" presStyleCnt="5"/>
      <dgm:spPr/>
      <dgm:t>
        <a:bodyPr/>
        <a:lstStyle/>
        <a:p>
          <a:endParaRPr lang="en-US"/>
        </a:p>
      </dgm:t>
    </dgm:pt>
    <dgm:pt modelId="{18BC56D6-8A58-4CBB-A6D2-0E508F18E0DB}" type="pres">
      <dgm:prSet presAssocID="{E8090202-8229-492D-BC32-089543CCF403}" presName="connTx" presStyleLbl="parChTrans1D2" presStyleIdx="1" presStyleCnt="5"/>
      <dgm:spPr/>
      <dgm:t>
        <a:bodyPr/>
        <a:lstStyle/>
        <a:p>
          <a:endParaRPr lang="en-US"/>
        </a:p>
      </dgm:t>
    </dgm:pt>
    <dgm:pt modelId="{00040B01-0914-4995-8EE6-E3F6420BA2E8}" type="pres">
      <dgm:prSet presAssocID="{13BDC813-0B90-48F6-A0DA-2BF83E4323A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A9A82D-759D-4197-881E-E14F1B33A9A3}" type="pres">
      <dgm:prSet presAssocID="{42D28648-708A-480E-87B5-ED6BB14FCE43}" presName="Name9" presStyleLbl="parChTrans1D2" presStyleIdx="2" presStyleCnt="5"/>
      <dgm:spPr/>
      <dgm:t>
        <a:bodyPr/>
        <a:lstStyle/>
        <a:p>
          <a:endParaRPr lang="en-US"/>
        </a:p>
      </dgm:t>
    </dgm:pt>
    <dgm:pt modelId="{C0A4B445-54EC-4D25-B1A9-CADD11A5ACFA}" type="pres">
      <dgm:prSet presAssocID="{42D28648-708A-480E-87B5-ED6BB14FCE43}" presName="connTx" presStyleLbl="parChTrans1D2" presStyleIdx="2" presStyleCnt="5"/>
      <dgm:spPr/>
      <dgm:t>
        <a:bodyPr/>
        <a:lstStyle/>
        <a:p>
          <a:endParaRPr lang="en-US"/>
        </a:p>
      </dgm:t>
    </dgm:pt>
    <dgm:pt modelId="{A9679149-983A-4A05-B86D-6C36CD170588}" type="pres">
      <dgm:prSet presAssocID="{B69C2618-690B-42BD-8094-89775B7AB89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588DBA-3A3F-4670-A7F4-39774E9F0048}" type="pres">
      <dgm:prSet presAssocID="{CC34B6BB-23B2-49FD-A406-648B3086DF41}" presName="Name9" presStyleLbl="parChTrans1D2" presStyleIdx="3" presStyleCnt="5"/>
      <dgm:spPr/>
      <dgm:t>
        <a:bodyPr/>
        <a:lstStyle/>
        <a:p>
          <a:endParaRPr lang="en-US"/>
        </a:p>
      </dgm:t>
    </dgm:pt>
    <dgm:pt modelId="{ACE9F901-FDFE-423C-B01D-F1DA307D3018}" type="pres">
      <dgm:prSet presAssocID="{CC34B6BB-23B2-49FD-A406-648B3086DF41}" presName="connTx" presStyleLbl="parChTrans1D2" presStyleIdx="3" presStyleCnt="5"/>
      <dgm:spPr/>
      <dgm:t>
        <a:bodyPr/>
        <a:lstStyle/>
        <a:p>
          <a:endParaRPr lang="en-US"/>
        </a:p>
      </dgm:t>
    </dgm:pt>
    <dgm:pt modelId="{391785B4-345D-4DD0-9EAF-975F3EDEF923}" type="pres">
      <dgm:prSet presAssocID="{01ABCA04-BD82-4076-B9BE-56A01E6D25B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AA07F8-1120-4712-AA5A-BDB95B123BEE}" type="pres">
      <dgm:prSet presAssocID="{97BDDB0E-7BB4-40F0-B54F-BD037FA1B902}" presName="Name9" presStyleLbl="parChTrans1D2" presStyleIdx="4" presStyleCnt="5"/>
      <dgm:spPr/>
      <dgm:t>
        <a:bodyPr/>
        <a:lstStyle/>
        <a:p>
          <a:endParaRPr lang="en-US"/>
        </a:p>
      </dgm:t>
    </dgm:pt>
    <dgm:pt modelId="{C8BFC653-9165-4879-81D0-95B17DE77B2F}" type="pres">
      <dgm:prSet presAssocID="{97BDDB0E-7BB4-40F0-B54F-BD037FA1B902}" presName="connTx" presStyleLbl="parChTrans1D2" presStyleIdx="4" presStyleCnt="5"/>
      <dgm:spPr/>
      <dgm:t>
        <a:bodyPr/>
        <a:lstStyle/>
        <a:p>
          <a:endParaRPr lang="en-US"/>
        </a:p>
      </dgm:t>
    </dgm:pt>
    <dgm:pt modelId="{467A1C25-4BDF-4FB5-89D3-E9240314EF7F}" type="pres">
      <dgm:prSet presAssocID="{D68FB0A1-64AF-4719-89C0-1735534AEBB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45A5E4-3491-4C53-85D5-EB0A6F589374}" srcId="{E285215F-F7D3-426D-869F-A205F1C4BF2E}" destId="{13BDC813-0B90-48F6-A0DA-2BF83E4323AC}" srcOrd="1" destOrd="0" parTransId="{E8090202-8229-492D-BC32-089543CCF403}" sibTransId="{430D8C41-AA6A-488F-A2C6-FE86BBA67565}"/>
    <dgm:cxn modelId="{712F59E6-9F77-49BE-896E-6AB661489231}" srcId="{A50B2181-E5A6-44A1-8756-379E11E86230}" destId="{E285215F-F7D3-426D-869F-A205F1C4BF2E}" srcOrd="0" destOrd="0" parTransId="{C88ED351-B087-4B5B-B036-8A79F85B9430}" sibTransId="{8F134DCA-F37E-4B6B-8D99-CDA93A04CBF7}"/>
    <dgm:cxn modelId="{C41FF425-B7A2-4FD4-AF86-04B3D8716B8D}" type="presOf" srcId="{CC34B6BB-23B2-49FD-A406-648B3086DF41}" destId="{ACE9F901-FDFE-423C-B01D-F1DA307D3018}" srcOrd="1" destOrd="0" presId="urn:microsoft.com/office/officeart/2005/8/layout/radial1"/>
    <dgm:cxn modelId="{5D2E581C-9A3C-4C7B-8DB9-0B388BCA1B6F}" srcId="{E285215F-F7D3-426D-869F-A205F1C4BF2E}" destId="{D68FB0A1-64AF-4719-89C0-1735534AEBB3}" srcOrd="4" destOrd="0" parTransId="{97BDDB0E-7BB4-40F0-B54F-BD037FA1B902}" sibTransId="{CA0EB4F4-2857-4F3B-B099-390373A5912F}"/>
    <dgm:cxn modelId="{7ECDAF8B-6E17-44C7-B76D-1B081E8C58A2}" type="presOf" srcId="{B69C2618-690B-42BD-8094-89775B7AB89D}" destId="{A9679149-983A-4A05-B86D-6C36CD170588}" srcOrd="0" destOrd="0" presId="urn:microsoft.com/office/officeart/2005/8/layout/radial1"/>
    <dgm:cxn modelId="{EB842DE8-3D92-4075-899C-CEC3C35CC618}" type="presOf" srcId="{2D019032-8DF9-427F-9EED-A44F575B2797}" destId="{EC701387-D664-41BB-BD9C-AC856FB31065}" srcOrd="0" destOrd="0" presId="urn:microsoft.com/office/officeart/2005/8/layout/radial1"/>
    <dgm:cxn modelId="{035D5FA2-020B-4FC8-A7C5-A07005CF2FD2}" type="presOf" srcId="{01ABCA04-BD82-4076-B9BE-56A01E6D25B7}" destId="{391785B4-345D-4DD0-9EAF-975F3EDEF923}" srcOrd="0" destOrd="0" presId="urn:microsoft.com/office/officeart/2005/8/layout/radial1"/>
    <dgm:cxn modelId="{275455EB-19D6-4368-A8A2-2F54EED8AA71}" type="presOf" srcId="{13BDC813-0B90-48F6-A0DA-2BF83E4323AC}" destId="{00040B01-0914-4995-8EE6-E3F6420BA2E8}" srcOrd="0" destOrd="0" presId="urn:microsoft.com/office/officeart/2005/8/layout/radial1"/>
    <dgm:cxn modelId="{5CE5FA57-D594-4F95-AD2E-E6860C529DED}" type="presOf" srcId="{97BDDB0E-7BB4-40F0-B54F-BD037FA1B902}" destId="{CDAA07F8-1120-4712-AA5A-BDB95B123BEE}" srcOrd="0" destOrd="0" presId="urn:microsoft.com/office/officeart/2005/8/layout/radial1"/>
    <dgm:cxn modelId="{482562C6-C688-4C6E-8735-348ED5DF1E50}" type="presOf" srcId="{E8090202-8229-492D-BC32-089543CCF403}" destId="{18BC56D6-8A58-4CBB-A6D2-0E508F18E0DB}" srcOrd="1" destOrd="0" presId="urn:microsoft.com/office/officeart/2005/8/layout/radial1"/>
    <dgm:cxn modelId="{E79E5A38-BBF9-4639-B1F4-F12B412E0B85}" type="presOf" srcId="{42D28648-708A-480E-87B5-ED6BB14FCE43}" destId="{63A9A82D-759D-4197-881E-E14F1B33A9A3}" srcOrd="0" destOrd="0" presId="urn:microsoft.com/office/officeart/2005/8/layout/radial1"/>
    <dgm:cxn modelId="{86C1527A-5C6D-49CB-88C8-1EFBDFB86004}" type="presOf" srcId="{D68FB0A1-64AF-4719-89C0-1735534AEBB3}" destId="{467A1C25-4BDF-4FB5-89D3-E9240314EF7F}" srcOrd="0" destOrd="0" presId="urn:microsoft.com/office/officeart/2005/8/layout/radial1"/>
    <dgm:cxn modelId="{2568AAE9-054E-42E4-9ADA-579CEC3ED477}" type="presOf" srcId="{8AA4E754-3065-44F5-9AA8-EF9AEDF6D0CC}" destId="{2531E39B-4720-4621-95DF-8132C058FCCB}" srcOrd="0" destOrd="0" presId="urn:microsoft.com/office/officeart/2005/8/layout/radial1"/>
    <dgm:cxn modelId="{C27122BB-908E-4D1F-9C25-63C934E751D9}" type="presOf" srcId="{E8090202-8229-492D-BC32-089543CCF403}" destId="{560D1CBE-520F-4C57-9423-FBAE2F0B3E9F}" srcOrd="0" destOrd="0" presId="urn:microsoft.com/office/officeart/2005/8/layout/radial1"/>
    <dgm:cxn modelId="{D9DDA6FC-B3AF-42F0-885F-BC9324E7B391}" srcId="{E285215F-F7D3-426D-869F-A205F1C4BF2E}" destId="{2D019032-8DF9-427F-9EED-A44F575B2797}" srcOrd="0" destOrd="0" parTransId="{8AA4E754-3065-44F5-9AA8-EF9AEDF6D0CC}" sibTransId="{30EE830B-DF74-41F0-84DB-53F31DAABAD3}"/>
    <dgm:cxn modelId="{52969A82-846F-4DD0-8A14-2BE29DF7213D}" type="presOf" srcId="{97BDDB0E-7BB4-40F0-B54F-BD037FA1B902}" destId="{C8BFC653-9165-4879-81D0-95B17DE77B2F}" srcOrd="1" destOrd="0" presId="urn:microsoft.com/office/officeart/2005/8/layout/radial1"/>
    <dgm:cxn modelId="{03F4B17E-2D55-43A0-9BF1-80251250F7BC}" srcId="{E285215F-F7D3-426D-869F-A205F1C4BF2E}" destId="{01ABCA04-BD82-4076-B9BE-56A01E6D25B7}" srcOrd="3" destOrd="0" parTransId="{CC34B6BB-23B2-49FD-A406-648B3086DF41}" sibTransId="{D16D7ECD-6375-4618-9E03-47DC25F83BF1}"/>
    <dgm:cxn modelId="{7DA6A57B-93E4-4EC7-8571-5D72262DB3DE}" type="presOf" srcId="{42D28648-708A-480E-87B5-ED6BB14FCE43}" destId="{C0A4B445-54EC-4D25-B1A9-CADD11A5ACFA}" srcOrd="1" destOrd="0" presId="urn:microsoft.com/office/officeart/2005/8/layout/radial1"/>
    <dgm:cxn modelId="{32DB1A7C-C81A-487E-8EA8-665BAF6402C3}" type="presOf" srcId="{A50B2181-E5A6-44A1-8756-379E11E86230}" destId="{D6240ED5-DCA6-4E9E-8E1B-566EC0C04289}" srcOrd="0" destOrd="0" presId="urn:microsoft.com/office/officeart/2005/8/layout/radial1"/>
    <dgm:cxn modelId="{F311F2E9-7A3D-4431-920F-CD811959FC85}" type="presOf" srcId="{CC34B6BB-23B2-49FD-A406-648B3086DF41}" destId="{19588DBA-3A3F-4670-A7F4-39774E9F0048}" srcOrd="0" destOrd="0" presId="urn:microsoft.com/office/officeart/2005/8/layout/radial1"/>
    <dgm:cxn modelId="{A63ACAD1-AF14-454B-8F2D-1BB2DA64D7F5}" srcId="{E285215F-F7D3-426D-869F-A205F1C4BF2E}" destId="{B69C2618-690B-42BD-8094-89775B7AB89D}" srcOrd="2" destOrd="0" parTransId="{42D28648-708A-480E-87B5-ED6BB14FCE43}" sibTransId="{D590987A-3E82-41C4-96C2-43795618FC36}"/>
    <dgm:cxn modelId="{AFD09BA8-2C62-42A4-8684-E0F8947A75E3}" srcId="{A50B2181-E5A6-44A1-8756-379E11E86230}" destId="{AF0AB70F-B7D2-4FDA-A837-4B201C77E8BC}" srcOrd="1" destOrd="0" parTransId="{7190AF92-CD19-4C6F-83C4-2F5AB99D300E}" sibTransId="{601640B7-AE00-4FE6-A581-262635741498}"/>
    <dgm:cxn modelId="{076A0DD2-8E7D-4E1C-9546-67B444661791}" type="presOf" srcId="{E285215F-F7D3-426D-869F-A205F1C4BF2E}" destId="{FAFCDF4C-5478-408E-BFD3-482379E84DB5}" srcOrd="0" destOrd="0" presId="urn:microsoft.com/office/officeart/2005/8/layout/radial1"/>
    <dgm:cxn modelId="{3A2A668A-1B14-4629-B4B6-D930176DA8DC}" type="presOf" srcId="{8AA4E754-3065-44F5-9AA8-EF9AEDF6D0CC}" destId="{76A6A963-D972-4D40-BCF5-178279E1E11F}" srcOrd="1" destOrd="0" presId="urn:microsoft.com/office/officeart/2005/8/layout/radial1"/>
    <dgm:cxn modelId="{3DF6EADC-A901-4E18-B566-A5919306CEEF}" type="presParOf" srcId="{D6240ED5-DCA6-4E9E-8E1B-566EC0C04289}" destId="{FAFCDF4C-5478-408E-BFD3-482379E84DB5}" srcOrd="0" destOrd="0" presId="urn:microsoft.com/office/officeart/2005/8/layout/radial1"/>
    <dgm:cxn modelId="{B010DDDB-2702-4474-9521-4D192E658CE4}" type="presParOf" srcId="{D6240ED5-DCA6-4E9E-8E1B-566EC0C04289}" destId="{2531E39B-4720-4621-95DF-8132C058FCCB}" srcOrd="1" destOrd="0" presId="urn:microsoft.com/office/officeart/2005/8/layout/radial1"/>
    <dgm:cxn modelId="{59F15EB8-D8D6-4175-928F-50D973E25E45}" type="presParOf" srcId="{2531E39B-4720-4621-95DF-8132C058FCCB}" destId="{76A6A963-D972-4D40-BCF5-178279E1E11F}" srcOrd="0" destOrd="0" presId="urn:microsoft.com/office/officeart/2005/8/layout/radial1"/>
    <dgm:cxn modelId="{13D90399-2E00-4150-A300-7A14E7F3DCD5}" type="presParOf" srcId="{D6240ED5-DCA6-4E9E-8E1B-566EC0C04289}" destId="{EC701387-D664-41BB-BD9C-AC856FB31065}" srcOrd="2" destOrd="0" presId="urn:microsoft.com/office/officeart/2005/8/layout/radial1"/>
    <dgm:cxn modelId="{A5AF73ED-EFFE-44EE-99BE-6A37BAB14A58}" type="presParOf" srcId="{D6240ED5-DCA6-4E9E-8E1B-566EC0C04289}" destId="{560D1CBE-520F-4C57-9423-FBAE2F0B3E9F}" srcOrd="3" destOrd="0" presId="urn:microsoft.com/office/officeart/2005/8/layout/radial1"/>
    <dgm:cxn modelId="{9A21C485-79CE-4CB9-8858-F80EB3718619}" type="presParOf" srcId="{560D1CBE-520F-4C57-9423-FBAE2F0B3E9F}" destId="{18BC56D6-8A58-4CBB-A6D2-0E508F18E0DB}" srcOrd="0" destOrd="0" presId="urn:microsoft.com/office/officeart/2005/8/layout/radial1"/>
    <dgm:cxn modelId="{2FF45B70-0EB0-4073-84F8-A42BA70497F2}" type="presParOf" srcId="{D6240ED5-DCA6-4E9E-8E1B-566EC0C04289}" destId="{00040B01-0914-4995-8EE6-E3F6420BA2E8}" srcOrd="4" destOrd="0" presId="urn:microsoft.com/office/officeart/2005/8/layout/radial1"/>
    <dgm:cxn modelId="{E54D4D30-F234-430F-834D-6375164DEC9E}" type="presParOf" srcId="{D6240ED5-DCA6-4E9E-8E1B-566EC0C04289}" destId="{63A9A82D-759D-4197-881E-E14F1B33A9A3}" srcOrd="5" destOrd="0" presId="urn:microsoft.com/office/officeart/2005/8/layout/radial1"/>
    <dgm:cxn modelId="{A59C1DA8-026F-4093-9B68-55E73C8961FA}" type="presParOf" srcId="{63A9A82D-759D-4197-881E-E14F1B33A9A3}" destId="{C0A4B445-54EC-4D25-B1A9-CADD11A5ACFA}" srcOrd="0" destOrd="0" presId="urn:microsoft.com/office/officeart/2005/8/layout/radial1"/>
    <dgm:cxn modelId="{1A11066A-F50E-4D7D-8170-2BFB75884F9B}" type="presParOf" srcId="{D6240ED5-DCA6-4E9E-8E1B-566EC0C04289}" destId="{A9679149-983A-4A05-B86D-6C36CD170588}" srcOrd="6" destOrd="0" presId="urn:microsoft.com/office/officeart/2005/8/layout/radial1"/>
    <dgm:cxn modelId="{5C0222E4-7E4A-47E6-9B32-23FD5A2CF9B0}" type="presParOf" srcId="{D6240ED5-DCA6-4E9E-8E1B-566EC0C04289}" destId="{19588DBA-3A3F-4670-A7F4-39774E9F0048}" srcOrd="7" destOrd="0" presId="urn:microsoft.com/office/officeart/2005/8/layout/radial1"/>
    <dgm:cxn modelId="{ED26A699-8EF4-48BA-A330-A0E786383C53}" type="presParOf" srcId="{19588DBA-3A3F-4670-A7F4-39774E9F0048}" destId="{ACE9F901-FDFE-423C-B01D-F1DA307D3018}" srcOrd="0" destOrd="0" presId="urn:microsoft.com/office/officeart/2005/8/layout/radial1"/>
    <dgm:cxn modelId="{79B60217-B9D0-4E80-B748-68488604B348}" type="presParOf" srcId="{D6240ED5-DCA6-4E9E-8E1B-566EC0C04289}" destId="{391785B4-345D-4DD0-9EAF-975F3EDEF923}" srcOrd="8" destOrd="0" presId="urn:microsoft.com/office/officeart/2005/8/layout/radial1"/>
    <dgm:cxn modelId="{86A59F8C-0B19-4278-9651-2AA7097C463F}" type="presParOf" srcId="{D6240ED5-DCA6-4E9E-8E1B-566EC0C04289}" destId="{CDAA07F8-1120-4712-AA5A-BDB95B123BEE}" srcOrd="9" destOrd="0" presId="urn:microsoft.com/office/officeart/2005/8/layout/radial1"/>
    <dgm:cxn modelId="{7E3F21CC-BF56-48F4-B1C3-CE944A477F19}" type="presParOf" srcId="{CDAA07F8-1120-4712-AA5A-BDB95B123BEE}" destId="{C8BFC653-9165-4879-81D0-95B17DE77B2F}" srcOrd="0" destOrd="0" presId="urn:microsoft.com/office/officeart/2005/8/layout/radial1"/>
    <dgm:cxn modelId="{607C3D36-1EEB-4BF2-A1C5-E7510B923FB1}" type="presParOf" srcId="{D6240ED5-DCA6-4E9E-8E1B-566EC0C04289}" destId="{467A1C25-4BDF-4FB5-89D3-E9240314EF7F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550931-ED85-4A1F-ABBC-1EEA1E19B474}">
      <dsp:nvSpPr>
        <dsp:cNvPr id="0" name=""/>
        <dsp:cNvSpPr/>
      </dsp:nvSpPr>
      <dsp:spPr>
        <a:xfrm>
          <a:off x="1204981" y="731357"/>
          <a:ext cx="3058483" cy="3168823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F44765-D558-4614-A814-6B14F79A85BA}">
      <dsp:nvSpPr>
        <dsp:cNvPr id="0" name=""/>
        <dsp:cNvSpPr/>
      </dsp:nvSpPr>
      <dsp:spPr>
        <a:xfrm>
          <a:off x="1487833" y="2017918"/>
          <a:ext cx="1400314" cy="722037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kern="1200" dirty="0" smtClean="0"/>
            <a:t> </a:t>
          </a:r>
          <a:endParaRPr lang="en-US" sz="5400" kern="1200" dirty="0"/>
        </a:p>
      </dsp:txBody>
      <dsp:txXfrm>
        <a:off x="1487833" y="2017918"/>
        <a:ext cx="1400314" cy="7220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FCDF4C-5478-408E-BFD3-482379E84DB5}">
      <dsp:nvSpPr>
        <dsp:cNvPr id="0" name=""/>
        <dsp:cNvSpPr/>
      </dsp:nvSpPr>
      <dsp:spPr>
        <a:xfrm>
          <a:off x="3539212" y="2491963"/>
          <a:ext cx="1914511" cy="1914511"/>
        </a:xfrm>
        <a:prstGeom prst="ellipse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Myths</a:t>
          </a:r>
          <a:endParaRPr lang="en-US" sz="3800" kern="1200" dirty="0"/>
        </a:p>
      </dsp:txBody>
      <dsp:txXfrm>
        <a:off x="3819586" y="2772337"/>
        <a:ext cx="1353763" cy="1353763"/>
      </dsp:txXfrm>
    </dsp:sp>
    <dsp:sp modelId="{2531E39B-4720-4621-95DF-8132C058FCCB}">
      <dsp:nvSpPr>
        <dsp:cNvPr id="0" name=""/>
        <dsp:cNvSpPr/>
      </dsp:nvSpPr>
      <dsp:spPr>
        <a:xfrm rot="16200000">
          <a:off x="4209271" y="2185607"/>
          <a:ext cx="574393" cy="38320"/>
        </a:xfrm>
        <a:custGeom>
          <a:avLst/>
          <a:gdLst/>
          <a:ahLst/>
          <a:cxnLst/>
          <a:rect l="0" t="0" r="0" b="0"/>
          <a:pathLst>
            <a:path>
              <a:moveTo>
                <a:pt x="0" y="19160"/>
              </a:moveTo>
              <a:lnTo>
                <a:pt x="574393" y="19160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482108" y="2190407"/>
        <a:ext cx="28719" cy="28719"/>
      </dsp:txXfrm>
    </dsp:sp>
    <dsp:sp modelId="{EC701387-D664-41BB-BD9C-AC856FB31065}">
      <dsp:nvSpPr>
        <dsp:cNvPr id="0" name=""/>
        <dsp:cNvSpPr/>
      </dsp:nvSpPr>
      <dsp:spPr>
        <a:xfrm>
          <a:off x="3539212" y="3058"/>
          <a:ext cx="1914511" cy="1914511"/>
        </a:xfrm>
        <a:prstGeom prst="ellipse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Books</a:t>
          </a:r>
          <a:endParaRPr lang="en-US" sz="1900" kern="1200" dirty="0"/>
        </a:p>
      </dsp:txBody>
      <dsp:txXfrm>
        <a:off x="3819586" y="283432"/>
        <a:ext cx="1353763" cy="1353763"/>
      </dsp:txXfrm>
    </dsp:sp>
    <dsp:sp modelId="{560D1CBE-520F-4C57-9423-FBAE2F0B3E9F}">
      <dsp:nvSpPr>
        <dsp:cNvPr id="0" name=""/>
        <dsp:cNvSpPr/>
      </dsp:nvSpPr>
      <dsp:spPr>
        <a:xfrm rot="20520000">
          <a:off x="5392816" y="3045502"/>
          <a:ext cx="574393" cy="38320"/>
        </a:xfrm>
        <a:custGeom>
          <a:avLst/>
          <a:gdLst/>
          <a:ahLst/>
          <a:cxnLst/>
          <a:rect l="0" t="0" r="0" b="0"/>
          <a:pathLst>
            <a:path>
              <a:moveTo>
                <a:pt x="0" y="19160"/>
              </a:moveTo>
              <a:lnTo>
                <a:pt x="574393" y="19160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5665652" y="3050302"/>
        <a:ext cx="28719" cy="28719"/>
      </dsp:txXfrm>
    </dsp:sp>
    <dsp:sp modelId="{00040B01-0914-4995-8EE6-E3F6420BA2E8}">
      <dsp:nvSpPr>
        <dsp:cNvPr id="0" name=""/>
        <dsp:cNvSpPr/>
      </dsp:nvSpPr>
      <dsp:spPr>
        <a:xfrm>
          <a:off x="5906301" y="1722849"/>
          <a:ext cx="1914511" cy="1914511"/>
        </a:xfrm>
        <a:prstGeom prst="ellipse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Ideas</a:t>
          </a:r>
          <a:endParaRPr lang="en-US" sz="1900" kern="1200" dirty="0"/>
        </a:p>
      </dsp:txBody>
      <dsp:txXfrm>
        <a:off x="6186675" y="2003223"/>
        <a:ext cx="1353763" cy="1353763"/>
      </dsp:txXfrm>
    </dsp:sp>
    <dsp:sp modelId="{63A9A82D-759D-4197-881E-E14F1B33A9A3}">
      <dsp:nvSpPr>
        <dsp:cNvPr id="0" name=""/>
        <dsp:cNvSpPr/>
      </dsp:nvSpPr>
      <dsp:spPr>
        <a:xfrm rot="3240000">
          <a:off x="4940742" y="4436842"/>
          <a:ext cx="574393" cy="38320"/>
        </a:xfrm>
        <a:custGeom>
          <a:avLst/>
          <a:gdLst/>
          <a:ahLst/>
          <a:cxnLst/>
          <a:rect l="0" t="0" r="0" b="0"/>
          <a:pathLst>
            <a:path>
              <a:moveTo>
                <a:pt x="0" y="19160"/>
              </a:moveTo>
              <a:lnTo>
                <a:pt x="574393" y="19160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5213579" y="4441643"/>
        <a:ext cx="28719" cy="28719"/>
      </dsp:txXfrm>
    </dsp:sp>
    <dsp:sp modelId="{A9679149-983A-4A05-B86D-6C36CD170588}">
      <dsp:nvSpPr>
        <dsp:cNvPr id="0" name=""/>
        <dsp:cNvSpPr/>
      </dsp:nvSpPr>
      <dsp:spPr>
        <a:xfrm>
          <a:off x="5002153" y="4505530"/>
          <a:ext cx="1914511" cy="1914511"/>
        </a:xfrm>
        <a:prstGeom prst="ellipse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Strategies/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Activities</a:t>
          </a:r>
          <a:endParaRPr lang="en-US" sz="1900" kern="1200" dirty="0"/>
        </a:p>
      </dsp:txBody>
      <dsp:txXfrm>
        <a:off x="5282527" y="4785904"/>
        <a:ext cx="1353763" cy="1353763"/>
      </dsp:txXfrm>
    </dsp:sp>
    <dsp:sp modelId="{19588DBA-3A3F-4670-A7F4-39774E9F0048}">
      <dsp:nvSpPr>
        <dsp:cNvPr id="0" name=""/>
        <dsp:cNvSpPr/>
      </dsp:nvSpPr>
      <dsp:spPr>
        <a:xfrm rot="7560000">
          <a:off x="3477800" y="4436842"/>
          <a:ext cx="574393" cy="38320"/>
        </a:xfrm>
        <a:custGeom>
          <a:avLst/>
          <a:gdLst/>
          <a:ahLst/>
          <a:cxnLst/>
          <a:rect l="0" t="0" r="0" b="0"/>
          <a:pathLst>
            <a:path>
              <a:moveTo>
                <a:pt x="0" y="19160"/>
              </a:moveTo>
              <a:lnTo>
                <a:pt x="574393" y="19160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 rot="10800000">
        <a:off x="3750637" y="4441643"/>
        <a:ext cx="28719" cy="28719"/>
      </dsp:txXfrm>
    </dsp:sp>
    <dsp:sp modelId="{391785B4-345D-4DD0-9EAF-975F3EDEF923}">
      <dsp:nvSpPr>
        <dsp:cNvPr id="0" name=""/>
        <dsp:cNvSpPr/>
      </dsp:nvSpPr>
      <dsp:spPr>
        <a:xfrm>
          <a:off x="2076270" y="4505530"/>
          <a:ext cx="1914511" cy="1914511"/>
        </a:xfrm>
        <a:prstGeom prst="ellipse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Evaluation</a:t>
          </a:r>
          <a:endParaRPr lang="en-US" sz="1900" kern="1200" dirty="0"/>
        </a:p>
      </dsp:txBody>
      <dsp:txXfrm>
        <a:off x="2356644" y="4785904"/>
        <a:ext cx="1353763" cy="1353763"/>
      </dsp:txXfrm>
    </dsp:sp>
    <dsp:sp modelId="{CDAA07F8-1120-4712-AA5A-BDB95B123BEE}">
      <dsp:nvSpPr>
        <dsp:cNvPr id="0" name=""/>
        <dsp:cNvSpPr/>
      </dsp:nvSpPr>
      <dsp:spPr>
        <a:xfrm rot="11880000">
          <a:off x="3025726" y="3045502"/>
          <a:ext cx="574393" cy="38320"/>
        </a:xfrm>
        <a:custGeom>
          <a:avLst/>
          <a:gdLst/>
          <a:ahLst/>
          <a:cxnLst/>
          <a:rect l="0" t="0" r="0" b="0"/>
          <a:pathLst>
            <a:path>
              <a:moveTo>
                <a:pt x="0" y="19160"/>
              </a:moveTo>
              <a:lnTo>
                <a:pt x="574393" y="19160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 rot="10800000">
        <a:off x="3298563" y="3050302"/>
        <a:ext cx="28719" cy="28719"/>
      </dsp:txXfrm>
    </dsp:sp>
    <dsp:sp modelId="{467A1C25-4BDF-4FB5-89D3-E9240314EF7F}">
      <dsp:nvSpPr>
        <dsp:cNvPr id="0" name=""/>
        <dsp:cNvSpPr/>
      </dsp:nvSpPr>
      <dsp:spPr>
        <a:xfrm>
          <a:off x="1172122" y="1722849"/>
          <a:ext cx="1914511" cy="1914511"/>
        </a:xfrm>
        <a:prstGeom prst="ellipse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Introductory &amp;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Culminating Activities</a:t>
          </a:r>
          <a:endParaRPr lang="en-US" sz="1900" kern="1200" dirty="0"/>
        </a:p>
      </dsp:txBody>
      <dsp:txXfrm>
        <a:off x="1452496" y="2003223"/>
        <a:ext cx="1353763" cy="13537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73C2AE-EF56-47BF-8FFD-7FC0EC594EBF}" type="datetimeFigureOut">
              <a:rPr lang="en-US"/>
              <a:t>3/23/2015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4DDF3-5947-418E-82AF-4800BD82200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00214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F0E23-F7ED-4F2A-A714-D2035184D6FA}" type="datetimeFigureOut">
              <a:rPr lang="en-US"/>
              <a:t>3/23/2015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0A9B3-DD19-4190-8ACC-FE558568DD7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9752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/>
              <a:t>3/23/2015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/>
              <a:t>3/23/2015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/>
              <a:t>3/23/2015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/>
              <a:t>3/23/2015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/>
              <a:t>3/23/2015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8800"/>
            <a:ext cx="5181600" cy="435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/>
              <a:t>3/23/2015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1681851"/>
            <a:ext cx="5156200" cy="731520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1248" y="2507550"/>
            <a:ext cx="5156200" cy="3728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5064" y="1681851"/>
            <a:ext cx="5157787" cy="73152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5064" y="2507550"/>
            <a:ext cx="5157787" cy="3728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/>
              <a:t>3/23/2015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/>
              <a:t>3/23/2015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/>
              <a:t>3/23/2015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039484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/>
              <a:t>3/23/2015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041136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/>
              <a:t>3/23/2015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/>
              <a:t>3/23/2015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microsoft.com/office/2007/relationships/hdphoto" Target="../media/hdphoto4.wdp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5" Type="http://schemas.openxmlformats.org/officeDocument/2006/relationships/image" Target="../media/image2.png"/><Relationship Id="rId4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6" Type="http://schemas.openxmlformats.org/officeDocument/2006/relationships/image" Target="../media/image2.png"/><Relationship Id="rId5" Type="http://schemas.microsoft.com/office/2007/relationships/hdphoto" Target="../media/hdphoto5.wdp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ma"/><Relationship Id="rId1" Type="http://schemas.microsoft.com/office/2007/relationships/media" Target="../media/media17.wma"/><Relationship Id="rId6" Type="http://schemas.openxmlformats.org/officeDocument/2006/relationships/image" Target="../media/image2.png"/><Relationship Id="rId5" Type="http://schemas.microsoft.com/office/2007/relationships/hdphoto" Target="../media/hdphoto6.wdp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ma"/><Relationship Id="rId1" Type="http://schemas.microsoft.com/office/2007/relationships/media" Target="../media/media18.wma"/><Relationship Id="rId5" Type="http://schemas.openxmlformats.org/officeDocument/2006/relationships/image" Target="../media/image2.png"/><Relationship Id="rId4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ma"/><Relationship Id="rId1" Type="http://schemas.microsoft.com/office/2007/relationships/media" Target="../media/media19.wma"/><Relationship Id="rId5" Type="http://schemas.openxmlformats.org/officeDocument/2006/relationships/image" Target="../media/image2.png"/><Relationship Id="rId4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wma"/><Relationship Id="rId1" Type="http://schemas.microsoft.com/office/2007/relationships/media" Target="../media/media20.wma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1.wma"/><Relationship Id="rId1" Type="http://schemas.microsoft.com/office/2007/relationships/media" Target="../media/media21.wma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wma"/><Relationship Id="rId1" Type="http://schemas.microsoft.com/office/2007/relationships/media" Target="../media/media22.wma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wma"/><Relationship Id="rId1" Type="http://schemas.microsoft.com/office/2007/relationships/media" Target="../media/media23.wma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wma"/><Relationship Id="rId1" Type="http://schemas.microsoft.com/office/2007/relationships/media" Target="../media/media24.wm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Layout" Target="../slideLayouts/slideLayout6.xml"/><Relationship Id="rId7" Type="http://schemas.openxmlformats.org/officeDocument/2006/relationships/diagramColors" Target="../diagrams/colors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00830"/>
            <a:ext cx="9144000" cy="1655762"/>
          </a:xfrm>
        </p:spPr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r>
              <a:rPr lang="en-US" sz="3600" dirty="0" smtClean="0"/>
              <a:t>Mr. Recchio</a:t>
            </a:r>
          </a:p>
          <a:p>
            <a:r>
              <a:rPr lang="en-US" sz="3600" dirty="0" smtClean="0"/>
              <a:t>And</a:t>
            </a:r>
          </a:p>
          <a:p>
            <a:r>
              <a:rPr lang="en-US" sz="3600" dirty="0" smtClean="0"/>
              <a:t>Mrs. Harris</a:t>
            </a:r>
            <a:endParaRPr lang="en-US" sz="3600" dirty="0" smtClean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86491" y="1377075"/>
            <a:ext cx="7419019" cy="2862322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8000" b="0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anose="04020705040A02060702" pitchFamily="82" charset="0"/>
              </a:rPr>
              <a:t>MYTHS</a:t>
            </a:r>
            <a:endParaRPr lang="en-US" sz="180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502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Egyptian myths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433932" y="1819303"/>
            <a:ext cx="3337990" cy="4840086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Gifts from the gods: Ancient words and wisdom from Greek and roman mythology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186183" y="1876096"/>
            <a:ext cx="3696576" cy="4734515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4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Treasury of Greek mythology: classic stories of gods, goddesses, heroes, and monsters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317569" y="1929168"/>
            <a:ext cx="3533666" cy="4633429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37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African myths and folk tales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528972" y="1691322"/>
            <a:ext cx="3147910" cy="4951185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7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40" y="310773"/>
            <a:ext cx="10515600" cy="1325562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Ideas – Learning Objectives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003" y="1434663"/>
            <a:ext cx="7290193" cy="4653904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Students will comprehend, interpret, &amp; appreciate myths</a:t>
            </a:r>
          </a:p>
          <a:p>
            <a:r>
              <a:rPr lang="en-US" sz="3200" dirty="0"/>
              <a:t>Students will use online library databases to research </a:t>
            </a:r>
            <a:r>
              <a:rPr lang="en-US" sz="3200" dirty="0" smtClean="0"/>
              <a:t>myths</a:t>
            </a:r>
          </a:p>
          <a:p>
            <a:r>
              <a:rPr lang="en-US" sz="3200" dirty="0" smtClean="0"/>
              <a:t>Students will apply knowledge of myths’ language structure and conventions while writing original myths</a:t>
            </a:r>
          </a:p>
          <a:p>
            <a:r>
              <a:rPr lang="en-US" sz="3200" dirty="0" smtClean="0"/>
              <a:t>Students will use spoken, written and visual language to present myths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09196" y="1412361"/>
            <a:ext cx="3900305" cy="465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47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127" y="3471567"/>
            <a:ext cx="10515600" cy="1325562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Ideas - Concept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7" y="4698124"/>
            <a:ext cx="10515600" cy="1482013"/>
          </a:xfrm>
        </p:spPr>
        <p:txBody>
          <a:bodyPr/>
          <a:lstStyle/>
          <a:p>
            <a:r>
              <a:rPr lang="en-US" dirty="0" smtClean="0"/>
              <a:t>Universality of myths</a:t>
            </a:r>
            <a:endParaRPr lang="en-US" dirty="0"/>
          </a:p>
          <a:p>
            <a:r>
              <a:rPr lang="en-US" dirty="0" smtClean="0"/>
              <a:t>Explanatory nature of myths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45127" y="315310"/>
            <a:ext cx="1051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Ideas - Content Area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1697" y="1655379"/>
            <a:ext cx="103990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Language Arts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Vocabulary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Social Studies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Visual and Preforming Arts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271" l="1326" r="99432">
                        <a14:foregroundMark x1="57197" y1="25341" x2="57197" y2="25341"/>
                        <a14:foregroundMark x1="56818" y1="16959" x2="56818" y2="16959"/>
                        <a14:foregroundMark x1="65341" y1="46979" x2="65341" y2="46979"/>
                        <a14:foregroundMark x1="50189" y1="47563" x2="50189" y2="47563"/>
                        <a14:foregroundMark x1="39205" y1="62963" x2="39205" y2="62963"/>
                        <a14:foregroundMark x1="74811" y1="83236" x2="74811" y2="83236"/>
                        <a14:foregroundMark x1="83902" y1="85770" x2="83902" y2="85770"/>
                        <a14:foregroundMark x1="32576" y1="85380" x2="32576" y2="85380"/>
                        <a14:foregroundMark x1="18561" y1="51072" x2="18561" y2="510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587" y="3471261"/>
            <a:ext cx="3134710" cy="30456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079" l="2048" r="986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078" y="1084750"/>
            <a:ext cx="2922831" cy="3032437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80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Introductory Activities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799" y="1828800"/>
            <a:ext cx="7245927" cy="4351337"/>
          </a:xfrm>
        </p:spPr>
        <p:txBody>
          <a:bodyPr>
            <a:normAutofit/>
          </a:bodyPr>
          <a:lstStyle/>
          <a:p>
            <a:r>
              <a:rPr lang="en-US" dirty="0" smtClean="0"/>
              <a:t>Teacher will gather a collection of mythology resources from the library</a:t>
            </a:r>
          </a:p>
          <a:p>
            <a:r>
              <a:rPr lang="en-US" dirty="0" smtClean="0"/>
              <a:t>Teacher will read several myths aloud to the students to build interest in mythology</a:t>
            </a:r>
          </a:p>
          <a:p>
            <a:pPr lvl="1"/>
            <a:r>
              <a:rPr lang="en-US" dirty="0" smtClean="0"/>
              <a:t>Be sure to use dramatic tone and intonation</a:t>
            </a:r>
            <a:endParaRPr lang="en-US" dirty="0"/>
          </a:p>
          <a:p>
            <a:r>
              <a:rPr lang="en-US" dirty="0" smtClean="0"/>
              <a:t>Explain to students the nature and purpose of myths</a:t>
            </a:r>
          </a:p>
          <a:p>
            <a:r>
              <a:rPr lang="en-US" dirty="0" smtClean="0"/>
              <a:t>Have students work in groups reading different versions of the same myth and complete various worksheets and activities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45" y="2258929"/>
            <a:ext cx="3188576" cy="3491077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9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127" y="231948"/>
            <a:ext cx="10515600" cy="1325562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Strategies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2761" y="1557510"/>
            <a:ext cx="5801000" cy="4622627"/>
          </a:xfrm>
        </p:spPr>
        <p:txBody>
          <a:bodyPr>
            <a:normAutofit/>
          </a:bodyPr>
          <a:lstStyle/>
          <a:p>
            <a:r>
              <a:rPr lang="en-US" sz="4400" dirty="0" smtClean="0"/>
              <a:t>Hands-on Learning</a:t>
            </a:r>
          </a:p>
          <a:p>
            <a:r>
              <a:rPr lang="en-US" sz="4400" dirty="0" smtClean="0"/>
              <a:t>Collaboration</a:t>
            </a:r>
          </a:p>
          <a:p>
            <a:r>
              <a:rPr lang="en-US" sz="4400" dirty="0" smtClean="0"/>
              <a:t>Inquiry-based Learning</a:t>
            </a:r>
          </a:p>
          <a:p>
            <a:r>
              <a:rPr lang="en-US" sz="4400" dirty="0" smtClean="0"/>
              <a:t>Student Interaction</a:t>
            </a:r>
            <a:endParaRPr lang="en-US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42" b="90773" l="187" r="100000">
                        <a14:foregroundMark x1="43738" y1="69701" x2="43738" y2="69701"/>
                        <a14:backgroundMark x1="3364" y1="39152" x2="3364" y2="39152"/>
                        <a14:backgroundMark x1="2991" y1="62469" x2="2991" y2="62469"/>
                        <a14:backgroundMark x1="9159" y1="64713" x2="9159" y2="64713"/>
                        <a14:backgroundMark x1="2243" y1="46135" x2="2243" y2="46135"/>
                        <a14:backgroundMark x1="66729" y1="19950" x2="66729" y2="19950"/>
                        <a14:backgroundMark x1="87477" y1="54863" x2="87477" y2="54863"/>
                        <a14:backgroundMark x1="72523" y1="62469" x2="72523" y2="62469"/>
                        <a14:backgroundMark x1="78505" y1="57107" x2="78505" y2="57107"/>
                        <a14:backgroundMark x1="85794" y1="44514" x2="85794" y2="44514"/>
                        <a14:backgroundMark x1="88972" y1="42893" x2="88972" y2="42893"/>
                        <a14:backgroundMark x1="17757" y1="66833" x2="17757" y2="66833"/>
                        <a14:backgroundMark x1="13832" y1="54863" x2="13832" y2="54863"/>
                        <a14:backgroundMark x1="20561" y1="55486" x2="20561" y2="55486"/>
                        <a14:backgroundMark x1="24486" y1="60848" x2="24486" y2="60848"/>
                        <a14:backgroundMark x1="11963" y1="41397" x2="11963" y2="41397"/>
                        <a14:backgroundMark x1="6168" y1="48254" x2="6168" y2="48254"/>
                        <a14:backgroundMark x1="1495" y1="53367" x2="1495" y2="53367"/>
                        <a14:backgroundMark x1="16636" y1="34788" x2="16636" y2="34788"/>
                        <a14:backgroundMark x1="20561" y1="31671" x2="20561" y2="31671"/>
                        <a14:backgroundMark x1="65607" y1="20324" x2="65607" y2="20324"/>
                        <a14:backgroundMark x1="91589" y1="41397" x2="91589" y2="41397"/>
                        <a14:backgroundMark x1="82804" y1="58354" x2="82804" y2="58354"/>
                        <a14:backgroundMark x1="59065" y1="62843" x2="59065" y2="62843"/>
                        <a14:backgroundMark x1="5234" y1="66584" x2="5234" y2="66584"/>
                        <a14:backgroundMark x1="748" y1="51746" x2="748" y2="517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489" y="1365576"/>
            <a:ext cx="4381238" cy="5006493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8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127" y="247698"/>
            <a:ext cx="10515600" cy="1325562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Activities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2761" y="1557510"/>
            <a:ext cx="5801000" cy="4622627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Compare </a:t>
            </a:r>
            <a:r>
              <a:rPr lang="en-US" dirty="0"/>
              <a:t>and contrast myths from </a:t>
            </a:r>
            <a:r>
              <a:rPr lang="en-US" dirty="0" smtClean="0"/>
              <a:t>different cultures</a:t>
            </a:r>
          </a:p>
          <a:p>
            <a:r>
              <a:rPr lang="en-US" dirty="0"/>
              <a:t>Classify myths (creation, nature, hero, Greek, Roman, Norse, etc.) </a:t>
            </a:r>
          </a:p>
          <a:p>
            <a:r>
              <a:rPr lang="en-US" dirty="0" smtClean="0"/>
              <a:t>Look </a:t>
            </a:r>
            <a:r>
              <a:rPr lang="en-US" dirty="0"/>
              <a:t>up definitions of words that originated or developed from mythology – </a:t>
            </a:r>
            <a:r>
              <a:rPr lang="en-US" dirty="0" err="1"/>
              <a:t>midas</a:t>
            </a:r>
            <a:r>
              <a:rPr lang="en-US" dirty="0"/>
              <a:t> touch, Achilles heel, narcissistic, hypnotic, </a:t>
            </a:r>
            <a:r>
              <a:rPr lang="en-US" dirty="0" smtClean="0"/>
              <a:t>etc.</a:t>
            </a:r>
            <a:endParaRPr lang="en-US" dirty="0"/>
          </a:p>
          <a:p>
            <a:r>
              <a:rPr lang="en-US" dirty="0"/>
              <a:t>Draw a picture of a mythological </a:t>
            </a:r>
            <a:r>
              <a:rPr lang="en-US" dirty="0" smtClean="0"/>
              <a:t>character</a:t>
            </a:r>
          </a:p>
          <a:p>
            <a:r>
              <a:rPr lang="en-US" dirty="0"/>
              <a:t>Write a story about what would happen if a mythical character was transported into the present </a:t>
            </a:r>
            <a:r>
              <a:rPr lang="en-US" dirty="0" smtClean="0"/>
              <a:t>day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38" b="89811" l="3675" r="89764">
                        <a14:backgroundMark x1="18373" y1="47547" x2="18373" y2="47547"/>
                        <a14:backgroundMark x1="80577" y1="52075" x2="77428" y2="62642"/>
                        <a14:backgroundMark x1="82415" y1="54717" x2="97638" y2="66415"/>
                        <a14:backgroundMark x1="93963" y1="73208" x2="93963" y2="73208"/>
                        <a14:backgroundMark x1="59580" y1="82264" x2="59580" y2="82264"/>
                        <a14:backgroundMark x1="89764" y1="93585" x2="92913" y2="98868"/>
                        <a14:backgroundMark x1="89239" y1="90943" x2="90289" y2="90943"/>
                        <a14:backgroundMark x1="90289" y1="89057" x2="93438" y2="954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75476" y="1092820"/>
            <a:ext cx="5616524" cy="5087317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9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Activities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297" y="1828800"/>
            <a:ext cx="6741430" cy="4351337"/>
          </a:xfrm>
        </p:spPr>
        <p:txBody>
          <a:bodyPr>
            <a:normAutofit/>
          </a:bodyPr>
          <a:lstStyle/>
          <a:p>
            <a:r>
              <a:rPr lang="en-US" dirty="0"/>
              <a:t>Rewrite a myth from another one of the character’s </a:t>
            </a:r>
            <a:r>
              <a:rPr lang="en-US" dirty="0" smtClean="0"/>
              <a:t>perspective</a:t>
            </a:r>
          </a:p>
          <a:p>
            <a:r>
              <a:rPr lang="en-US" dirty="0" smtClean="0"/>
              <a:t>Create </a:t>
            </a:r>
            <a:r>
              <a:rPr lang="en-US" dirty="0"/>
              <a:t>a timeline of events based off of a creation myth </a:t>
            </a:r>
            <a:endParaRPr lang="en-US" dirty="0" smtClean="0"/>
          </a:p>
          <a:p>
            <a:r>
              <a:rPr lang="en-US" dirty="0" smtClean="0"/>
              <a:t>Create </a:t>
            </a:r>
            <a:r>
              <a:rPr lang="en-US" dirty="0"/>
              <a:t>myth trading </a:t>
            </a:r>
            <a:r>
              <a:rPr lang="en-US" dirty="0" smtClean="0"/>
              <a:t>cards or a </a:t>
            </a:r>
            <a:r>
              <a:rPr lang="en-US" dirty="0"/>
              <a:t>family tree of the </a:t>
            </a:r>
            <a:r>
              <a:rPr lang="en-US" dirty="0" smtClean="0"/>
              <a:t>Greek </a:t>
            </a:r>
            <a:r>
              <a:rPr lang="en-US" dirty="0"/>
              <a:t>gods</a:t>
            </a:r>
          </a:p>
          <a:p>
            <a:r>
              <a:rPr lang="en-US" dirty="0" smtClean="0"/>
              <a:t>Play a matching </a:t>
            </a:r>
            <a:r>
              <a:rPr lang="en-US" dirty="0"/>
              <a:t>game to find </a:t>
            </a:r>
            <a:r>
              <a:rPr lang="en-US" dirty="0" smtClean="0"/>
              <a:t>the Roman or Norse counterpart </a:t>
            </a:r>
            <a:r>
              <a:rPr lang="en-US" dirty="0"/>
              <a:t>to the Greek </a:t>
            </a:r>
            <a:r>
              <a:rPr lang="en-US" dirty="0" smtClean="0"/>
              <a:t>gods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52" y="1691322"/>
            <a:ext cx="3531476" cy="4164887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17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Background Information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38" y="1403132"/>
            <a:ext cx="8481848" cy="5186854"/>
          </a:xfrm>
        </p:spPr>
        <p:txBody>
          <a:bodyPr>
            <a:noAutofit/>
          </a:bodyPr>
          <a:lstStyle/>
          <a:p>
            <a:r>
              <a:rPr lang="en-US" sz="2400" dirty="0" smtClean="0">
                <a:cs typeface="Arabic Typesetting" panose="03020402040406030203" pitchFamily="66" charset="-78"/>
              </a:rPr>
              <a:t>Myths fall within the genre of Traditional Literature</a:t>
            </a:r>
          </a:p>
          <a:p>
            <a:r>
              <a:rPr lang="en-US" sz="2400" dirty="0" smtClean="0">
                <a:cs typeface="Arabic Typesetting" panose="03020402040406030203" pitchFamily="66" charset="-78"/>
              </a:rPr>
              <a:t>Myths are defined as narratives that attempt to explain a natural phenomenon </a:t>
            </a:r>
          </a:p>
          <a:p>
            <a:r>
              <a:rPr lang="en-US" sz="2400" dirty="0" smtClean="0">
                <a:cs typeface="Arabic Typesetting" panose="03020402040406030203" pitchFamily="66" charset="-78"/>
              </a:rPr>
              <a:t>They tell of origins, explain natural or social phenomenon, suggest the destiny of humans through the interaction of people and supernatural beings such as gods</a:t>
            </a:r>
          </a:p>
          <a:p>
            <a:r>
              <a:rPr lang="en-US" sz="2400" dirty="0" smtClean="0">
                <a:cs typeface="Arabic Typesetting" panose="03020402040406030203" pitchFamily="66" charset="-78"/>
              </a:rPr>
              <a:t>Distinguishing Features: creation, nature, animals/mythical creatures, hero, fantastical or unrealistic events, supernatural, gods</a:t>
            </a:r>
          </a:p>
          <a:p>
            <a:r>
              <a:rPr lang="en-US" sz="2400" dirty="0" smtClean="0">
                <a:cs typeface="Arabic Typesetting" panose="03020402040406030203" pitchFamily="66" charset="-78"/>
              </a:rPr>
              <a:t>Often closely associated to a certain culture</a:t>
            </a:r>
          </a:p>
          <a:p>
            <a:r>
              <a:rPr lang="en-US" sz="2400" dirty="0" smtClean="0">
                <a:cs typeface="Arabic Typesetting" panose="03020402040406030203" pitchFamily="66" charset="-78"/>
              </a:rPr>
              <a:t>Teach values and beliefs that are important to the society in which they were derived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47983269"/>
              </p:ext>
            </p:extLst>
          </p:nvPr>
        </p:nvGraphicFramePr>
        <p:xfrm>
          <a:off x="7627434" y="1405054"/>
          <a:ext cx="4375982" cy="39001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70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Culminating Activities – Mythology Day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7" y="1592325"/>
            <a:ext cx="4546681" cy="4571991"/>
          </a:xfrm>
        </p:spPr>
        <p:txBody>
          <a:bodyPr>
            <a:normAutofit lnSpcReduction="10000"/>
          </a:bodyPr>
          <a:lstStyle/>
          <a:p>
            <a:r>
              <a:rPr lang="en-US" sz="2400" b="1" dirty="0" smtClean="0"/>
              <a:t>For the final project, students will work in groups to create and present an original myth</a:t>
            </a:r>
          </a:p>
          <a:p>
            <a:r>
              <a:rPr lang="en-US" sz="2400" b="1" dirty="0" smtClean="0"/>
              <a:t>Students will participate in Mythology Day</a:t>
            </a:r>
          </a:p>
          <a:p>
            <a:pPr lvl="1"/>
            <a:r>
              <a:rPr lang="en-US" b="1" dirty="0" smtClean="0"/>
              <a:t>All projects will be displayed for students and parents to view</a:t>
            </a:r>
          </a:p>
          <a:p>
            <a:pPr lvl="1"/>
            <a:r>
              <a:rPr lang="en-US" b="1" dirty="0" smtClean="0"/>
              <a:t>Students will present myths through oral reading to develop public speaking and storytelling skills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8" t="12000" r="5751" b="8096"/>
          <a:stretch/>
        </p:blipFill>
        <p:spPr>
          <a:xfrm>
            <a:off x="5391808" y="1592326"/>
            <a:ext cx="6574219" cy="4193627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35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718" y="80544"/>
            <a:ext cx="11729544" cy="1325562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Evaluation – Rubric for Original Myth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7" y="1406106"/>
            <a:ext cx="10515600" cy="4774031"/>
          </a:xfrm>
        </p:spPr>
        <p:txBody>
          <a:bodyPr/>
          <a:lstStyle/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636969"/>
              </p:ext>
            </p:extLst>
          </p:nvPr>
        </p:nvGraphicFramePr>
        <p:xfrm>
          <a:off x="245326" y="1068686"/>
          <a:ext cx="11708780" cy="5624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7195"/>
                <a:gridCol w="2927195"/>
                <a:gridCol w="2927195"/>
                <a:gridCol w="2927195"/>
              </a:tblGrid>
              <a:tr h="1071533"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Exceeds</a:t>
                      </a:r>
                    </a:p>
                    <a:p>
                      <a:r>
                        <a:rPr lang="en-US" sz="2000" b="0" baseline="0" dirty="0" smtClean="0"/>
                        <a:t>Expectations </a:t>
                      </a:r>
                    </a:p>
                    <a:p>
                      <a:r>
                        <a:rPr lang="en-US" sz="2000" b="0" baseline="0" dirty="0" smtClean="0"/>
                        <a:t>(10 points)</a:t>
                      </a:r>
                      <a:endParaRPr lang="en-US" sz="2000" b="0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Meets</a:t>
                      </a:r>
                    </a:p>
                    <a:p>
                      <a:r>
                        <a:rPr lang="en-US" sz="2000" b="0" dirty="0" smtClean="0"/>
                        <a:t>Expectations</a:t>
                      </a:r>
                    </a:p>
                    <a:p>
                      <a:r>
                        <a:rPr lang="en-US" sz="2000" b="0" baseline="0" dirty="0" smtClean="0"/>
                        <a:t>(8 points)</a:t>
                      </a:r>
                      <a:endParaRPr lang="en-US" sz="2000" b="0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Approaches</a:t>
                      </a:r>
                      <a:r>
                        <a:rPr lang="en-US" sz="2000" b="0" baseline="0" dirty="0" smtClean="0"/>
                        <a:t> </a:t>
                      </a:r>
                    </a:p>
                    <a:p>
                      <a:r>
                        <a:rPr lang="en-US" sz="2000" b="0" baseline="0" dirty="0" smtClean="0"/>
                        <a:t>Expectations </a:t>
                      </a:r>
                    </a:p>
                    <a:p>
                      <a:r>
                        <a:rPr lang="en-US" sz="2000" b="0" baseline="0" dirty="0" smtClean="0"/>
                        <a:t>(6 points)</a:t>
                      </a:r>
                      <a:endParaRPr lang="en-US" sz="2000" b="0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Below </a:t>
                      </a:r>
                    </a:p>
                    <a:p>
                      <a:r>
                        <a:rPr lang="en-US" sz="2000" b="0" dirty="0" smtClean="0"/>
                        <a:t>Expectations </a:t>
                      </a:r>
                    </a:p>
                    <a:p>
                      <a:r>
                        <a:rPr lang="en-US" sz="2000" b="0" dirty="0" smtClean="0"/>
                        <a:t>(4 points)</a:t>
                      </a:r>
                      <a:endParaRPr lang="en-US" sz="2000" b="0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986682">
                <a:tc>
                  <a:txBody>
                    <a:bodyPr/>
                    <a:lstStyle/>
                    <a:p>
                      <a:r>
                        <a:rPr lang="en-US" dirty="0" smtClean="0"/>
                        <a:t>Students fully explained</a:t>
                      </a:r>
                      <a:r>
                        <a:rPr lang="en-US" baseline="0" dirty="0" smtClean="0"/>
                        <a:t> a natural phenomenon.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Students</a:t>
                      </a:r>
                      <a:r>
                        <a:rPr lang="en-US" baseline="0" dirty="0" smtClean="0"/>
                        <a:t> attempted to explain a natural phenomenon.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Students touched on an aspect</a:t>
                      </a:r>
                      <a:r>
                        <a:rPr lang="en-US" baseline="0" dirty="0" smtClean="0"/>
                        <a:t> of a</a:t>
                      </a:r>
                      <a:r>
                        <a:rPr lang="en-US" dirty="0" smtClean="0"/>
                        <a:t> natural</a:t>
                      </a:r>
                      <a:r>
                        <a:rPr lang="en-US" baseline="0" dirty="0" smtClean="0"/>
                        <a:t> phenomenon.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</a:t>
                      </a:r>
                      <a:r>
                        <a:rPr lang="en-US" baseline="0" dirty="0" smtClean="0"/>
                        <a:t> students did not explain a natural phenomenon.</a:t>
                      </a:r>
                      <a:endParaRPr lang="en-US" dirty="0"/>
                    </a:p>
                  </a:txBody>
                  <a:tcPr/>
                </a:tc>
              </a:tr>
              <a:tr h="856739">
                <a:tc>
                  <a:txBody>
                    <a:bodyPr/>
                    <a:lstStyle/>
                    <a:p>
                      <a:r>
                        <a:rPr lang="en-US" dirty="0" smtClean="0"/>
                        <a:t>Explanation</a:t>
                      </a:r>
                      <a:r>
                        <a:rPr lang="en-US" baseline="0" dirty="0" smtClean="0"/>
                        <a:t> given was highly creative; story was original.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Story</a:t>
                      </a:r>
                      <a:r>
                        <a:rPr lang="en-US" baseline="0" dirty="0" smtClean="0"/>
                        <a:t> had original elements; explanation was creative.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Story</a:t>
                      </a:r>
                      <a:r>
                        <a:rPr lang="en-US" baseline="0" dirty="0" smtClean="0"/>
                        <a:t> was not very original; explanation was slightly creative.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Story</a:t>
                      </a:r>
                      <a:r>
                        <a:rPr lang="en-US" baseline="0" dirty="0" smtClean="0"/>
                        <a:t> was unoriginal; explanation did not show evidence of creativity.</a:t>
                      </a:r>
                      <a:endParaRPr lang="en-US" dirty="0"/>
                    </a:p>
                  </a:txBody>
                  <a:tcPr/>
                </a:tc>
              </a:tr>
              <a:tr h="856739">
                <a:tc>
                  <a:txBody>
                    <a:bodyPr/>
                    <a:lstStyle/>
                    <a:p>
                      <a:r>
                        <a:rPr lang="en-US" dirty="0" smtClean="0"/>
                        <a:t>Story</a:t>
                      </a:r>
                      <a:r>
                        <a:rPr lang="en-US" baseline="0" dirty="0" smtClean="0"/>
                        <a:t> was well written.  Correct grammar, spelling, and sentence structure was used.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Story was well</a:t>
                      </a:r>
                      <a:r>
                        <a:rPr lang="en-US" baseline="0" dirty="0" smtClean="0"/>
                        <a:t> written.  Few grammar, spelling, and sentence structure errors were made.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Story was well written.  Some</a:t>
                      </a:r>
                      <a:r>
                        <a:rPr lang="en-US" baseline="0" dirty="0" smtClean="0"/>
                        <a:t> grammar, spelling, and sentence structure errors were made.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Story</a:t>
                      </a:r>
                      <a:r>
                        <a:rPr lang="en-US" baseline="0" dirty="0" smtClean="0"/>
                        <a:t> was not well written. Several grammar, spelling, and sentence structure errors were made.</a:t>
                      </a:r>
                      <a:endParaRPr lang="en-US" dirty="0"/>
                    </a:p>
                  </a:txBody>
                  <a:tcPr/>
                </a:tc>
              </a:tr>
              <a:tr h="856739">
                <a:tc>
                  <a:txBody>
                    <a:bodyPr/>
                    <a:lstStyle/>
                    <a:p>
                      <a:r>
                        <a:rPr lang="en-US" dirty="0" smtClean="0"/>
                        <a:t>Presentation</a:t>
                      </a:r>
                      <a:r>
                        <a:rPr lang="en-US" baseline="0" dirty="0" smtClean="0"/>
                        <a:t> was exciting; student was audible; audience was engaged.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Presentation was interesting; students</a:t>
                      </a:r>
                      <a:r>
                        <a:rPr lang="en-US" baseline="0" dirty="0" smtClean="0"/>
                        <a:t> was audible; audience was mostly engaged.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Presentation was mildly exciting; was</a:t>
                      </a:r>
                      <a:r>
                        <a:rPr lang="en-US" baseline="0" dirty="0" smtClean="0"/>
                        <a:t> difficult to hear student while speaking; audience was only somewhat engaged.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Presentation</a:t>
                      </a:r>
                      <a:r>
                        <a:rPr lang="en-US" baseline="0" dirty="0" smtClean="0"/>
                        <a:t> lacked excitement; student did not project while speaking; audience was not engaged.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60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127" y="259744"/>
            <a:ext cx="10515600" cy="1325562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Bibliography of Books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5287" y="1285463"/>
            <a:ext cx="11807687" cy="51587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dirty="0"/>
              <a:t>Alexander, Heather. </a:t>
            </a:r>
            <a:r>
              <a:rPr lang="en-US" sz="1400" i="1" dirty="0"/>
              <a:t>A child's introduction to Greek mythology: the stories of the gods, goddesses, heroes, monsters, and other mythical creatures</a:t>
            </a:r>
            <a:r>
              <a:rPr lang="en-US" sz="1400" dirty="0"/>
              <a:t>. New York: Black Dog &amp; </a:t>
            </a:r>
            <a:r>
              <a:rPr lang="en-US" sz="1400" dirty="0" err="1"/>
              <a:t>Leventhal</a:t>
            </a:r>
            <a:r>
              <a:rPr lang="en-US" sz="1400" dirty="0"/>
              <a:t> Publishers, 2011. 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Summary: An introduction to Greek gods and goddesses as well as 16 popular myths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Suggestion: Use as an introduction to the Greek gods &amp; myths; good for research and for creating mythological character trading cards</a:t>
            </a:r>
          </a:p>
          <a:p>
            <a:pPr marL="0" indent="0">
              <a:buNone/>
            </a:pPr>
            <a:r>
              <a:rPr lang="en-US" sz="1400" dirty="0" smtClean="0"/>
              <a:t>Bryant</a:t>
            </a:r>
            <a:r>
              <a:rPr lang="en-US" sz="1400" dirty="0"/>
              <a:t>, Megan E.. </a:t>
            </a:r>
            <a:r>
              <a:rPr lang="en-US" sz="1400" i="1" dirty="0"/>
              <a:t>Oh my gods!: a look-it-up guide to the gods of mythology</a:t>
            </a:r>
            <a:r>
              <a:rPr lang="en-US" sz="1400" dirty="0"/>
              <a:t>. New York: F. Watts/Scholastic, </a:t>
            </a:r>
            <a:r>
              <a:rPr lang="en-US" sz="1400" dirty="0" smtClean="0"/>
              <a:t>2010.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Summary: Provides “online profiles” of a variety of gods along with their divine powers, attributes, and things to know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Suggestion: Use to generate interest; help kids relate to what they are reading; use in conjunction with the family tree activity since 	genealogy information is provided for each god</a:t>
            </a:r>
          </a:p>
          <a:p>
            <a:pPr marL="0" indent="0">
              <a:buNone/>
            </a:pPr>
            <a:r>
              <a:rPr lang="en-US" sz="1400" dirty="0"/>
              <a:t>Curlee, Lynn. </a:t>
            </a:r>
            <a:r>
              <a:rPr lang="en-US" sz="1400" i="1" dirty="0"/>
              <a:t>Mythological creatures: a classical bestiary</a:t>
            </a:r>
            <a:r>
              <a:rPr lang="en-US" sz="1400" dirty="0"/>
              <a:t>. New York: </a:t>
            </a:r>
            <a:r>
              <a:rPr lang="en-US" sz="1400" dirty="0" err="1"/>
              <a:t>Atheneum</a:t>
            </a:r>
            <a:r>
              <a:rPr lang="en-US" sz="1400" dirty="0"/>
              <a:t> Books for Young Readers, 2008.</a:t>
            </a:r>
          </a:p>
          <a:p>
            <a:pPr marL="0" indent="0">
              <a:buNone/>
            </a:pPr>
            <a:r>
              <a:rPr lang="en-US" sz="1400" dirty="0"/>
              <a:t>	Summary</a:t>
            </a:r>
            <a:r>
              <a:rPr lang="en-US" sz="1400" dirty="0" smtClean="0"/>
              <a:t>: A collection of creatures from Greek mythology such as </a:t>
            </a:r>
            <a:r>
              <a:rPr lang="en-US" sz="1400" dirty="0" err="1"/>
              <a:t>c</a:t>
            </a:r>
            <a:r>
              <a:rPr lang="en-US" sz="1400" dirty="0" err="1" smtClean="0"/>
              <a:t>yclops</a:t>
            </a:r>
            <a:r>
              <a:rPr lang="en-US" sz="1400" dirty="0" smtClean="0"/>
              <a:t>, centaurs, gryphons, </a:t>
            </a:r>
            <a:r>
              <a:rPr lang="en-US" sz="1400" dirty="0" err="1" smtClean="0"/>
              <a:t>minotaurs</a:t>
            </a:r>
            <a:r>
              <a:rPr lang="en-US" sz="1400" dirty="0" smtClean="0"/>
              <a:t>, and harpies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	Suggestion</a:t>
            </a:r>
            <a:r>
              <a:rPr lang="en-US" sz="1400" dirty="0" smtClean="0"/>
              <a:t>: The beautiful illustrations can be used as a reference guide during the drawing of a mythological creature activity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D’Aulaire, Ingri, and Edgar </a:t>
            </a:r>
            <a:r>
              <a:rPr lang="en-US" sz="1400" dirty="0" err="1"/>
              <a:t>Parin</a:t>
            </a:r>
            <a:r>
              <a:rPr lang="en-US" sz="1400" dirty="0"/>
              <a:t> D’Aulaire. </a:t>
            </a:r>
            <a:r>
              <a:rPr lang="en-US" sz="1400" i="1" dirty="0" err="1" smtClean="0"/>
              <a:t>D'Aulaires</a:t>
            </a:r>
            <a:r>
              <a:rPr lang="en-US" sz="1400" i="1" dirty="0" smtClean="0"/>
              <a:t> book </a:t>
            </a:r>
            <a:r>
              <a:rPr lang="en-US" sz="1400" i="1" dirty="0"/>
              <a:t>of Greek </a:t>
            </a:r>
            <a:r>
              <a:rPr lang="en-US" sz="1400" i="1" dirty="0" smtClean="0"/>
              <a:t>myths</a:t>
            </a:r>
            <a:r>
              <a:rPr lang="en-US" sz="1400" dirty="0"/>
              <a:t>. New York: Random House, 1992.</a:t>
            </a:r>
          </a:p>
          <a:p>
            <a:pPr marL="0" indent="0">
              <a:buNone/>
            </a:pPr>
            <a:r>
              <a:rPr lang="en-US" sz="1400" dirty="0"/>
              <a:t>	Summary</a:t>
            </a:r>
            <a:r>
              <a:rPr lang="en-US" sz="1400" dirty="0" smtClean="0"/>
              <a:t>: Praised introduction to Greek mythology covering over 40 major gods, minor gods, &amp; mortals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	Suggestion</a:t>
            </a:r>
            <a:r>
              <a:rPr lang="en-US" sz="1400" dirty="0" smtClean="0"/>
              <a:t>: Use as primary reference guide for research and reading of myths</a:t>
            </a:r>
          </a:p>
          <a:p>
            <a:pPr marL="0" indent="0">
              <a:buNone/>
            </a:pPr>
            <a:r>
              <a:rPr lang="en-US" sz="1400" dirty="0" err="1" smtClean="0"/>
              <a:t>D’aulaire</a:t>
            </a:r>
            <a:r>
              <a:rPr lang="en-US" sz="1400" dirty="0" smtClean="0"/>
              <a:t>, Ingri</a:t>
            </a:r>
            <a:r>
              <a:rPr lang="en-US" sz="1400" dirty="0"/>
              <a:t>, and Edgar </a:t>
            </a:r>
            <a:r>
              <a:rPr lang="en-US" sz="1400" dirty="0" err="1"/>
              <a:t>Parin</a:t>
            </a:r>
            <a:r>
              <a:rPr lang="en-US" sz="1400" dirty="0"/>
              <a:t> </a:t>
            </a:r>
            <a:r>
              <a:rPr lang="en-US" sz="1400" dirty="0" err="1"/>
              <a:t>D'Aulaire</a:t>
            </a:r>
            <a:r>
              <a:rPr lang="en-US" sz="1400" dirty="0"/>
              <a:t>. </a:t>
            </a:r>
            <a:r>
              <a:rPr lang="en-US" sz="1400" i="1" dirty="0" err="1"/>
              <a:t>D'Aulaires</a:t>
            </a:r>
            <a:r>
              <a:rPr lang="en-US" sz="1400" i="1" dirty="0"/>
              <a:t>' book of Norse myths</a:t>
            </a:r>
            <a:r>
              <a:rPr lang="en-US" sz="1400" dirty="0"/>
              <a:t>. New York: New York Review of Books, 2005. </a:t>
            </a:r>
          </a:p>
          <a:p>
            <a:pPr marL="0" indent="0">
              <a:buNone/>
            </a:pPr>
            <a:r>
              <a:rPr lang="en-US" sz="1400" dirty="0"/>
              <a:t>	Summary: Companion book to </a:t>
            </a:r>
            <a:r>
              <a:rPr lang="en-US" sz="1400" dirty="0" err="1"/>
              <a:t>D’Aulaires</a:t>
            </a:r>
            <a:r>
              <a:rPr lang="en-US" sz="1400" dirty="0"/>
              <a:t>’ Book of Greek myths</a:t>
            </a:r>
          </a:p>
          <a:p>
            <a:pPr marL="0" indent="0">
              <a:buNone/>
            </a:pPr>
            <a:r>
              <a:rPr lang="en-US" sz="1400" dirty="0"/>
              <a:t>	Suggestion: Use to compare/contrast myths from different cultures; use to help children during the game in which they find </a:t>
            </a:r>
            <a:r>
              <a:rPr lang="en-US" sz="1400" dirty="0" smtClean="0"/>
              <a:t>the 	counterpart </a:t>
            </a:r>
            <a:r>
              <a:rPr lang="en-US" sz="1400" dirty="0"/>
              <a:t>to the Greek god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74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Bibliography of Books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778" y="1418897"/>
            <a:ext cx="11603421" cy="513955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 smtClean="0"/>
              <a:t>Demi. </a:t>
            </a:r>
            <a:r>
              <a:rPr lang="en-US" i="1" dirty="0" smtClean="0"/>
              <a:t>King Midas: the golden touch</a:t>
            </a:r>
            <a:r>
              <a:rPr lang="en-US" dirty="0" smtClean="0"/>
              <a:t>. </a:t>
            </a:r>
            <a:r>
              <a:rPr lang="en-US" dirty="0"/>
              <a:t>New York: M.K. </a:t>
            </a:r>
            <a:r>
              <a:rPr lang="en-US" dirty="0" err="1"/>
              <a:t>McElderry</a:t>
            </a:r>
            <a:r>
              <a:rPr lang="en-US" dirty="0"/>
              <a:t> Books, 2002.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Summary: Retelling of the story of King Midas who was given the power to turn everything he touched into gold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Suggestion: Use to discuss unintended consequences; ask students what they would wish for and how it might backfire</a:t>
            </a:r>
          </a:p>
          <a:p>
            <a:pPr marL="0" indent="0">
              <a:buNone/>
            </a:pPr>
            <a:r>
              <a:rPr lang="en-US" dirty="0"/>
              <a:t>Denton, Shannon Eric. </a:t>
            </a:r>
            <a:r>
              <a:rPr lang="en-US" i="1" dirty="0"/>
              <a:t>Odin</a:t>
            </a:r>
            <a:r>
              <a:rPr lang="en-US" dirty="0" smtClean="0"/>
              <a:t>. </a:t>
            </a:r>
            <a:r>
              <a:rPr lang="en-US" dirty="0"/>
              <a:t>Edina, Minn.: Magic Wagon, 2011.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Summary: Look at Odin, the most powerful Norse god.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Suggestion: This book can be used as an introduction to the Norse gods; can be used to compare/contrast Odin and Zeus</a:t>
            </a:r>
          </a:p>
          <a:p>
            <a:pPr marL="0" indent="0">
              <a:buNone/>
            </a:pPr>
            <a:r>
              <a:rPr lang="en-US" dirty="0" smtClean="0"/>
              <a:t>Hamilton, Edith. </a:t>
            </a:r>
            <a:r>
              <a:rPr lang="en-US" i="1" dirty="0" smtClean="0"/>
              <a:t>Mythology: Timeless Tales of Gods and Heroes. </a:t>
            </a:r>
            <a:r>
              <a:rPr lang="en-US" dirty="0" smtClean="0"/>
              <a:t>Grand Central Publishing, Reprint 2011.</a:t>
            </a:r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dirty="0" smtClean="0"/>
              <a:t>Summary: Provides and overview of Greek and Roman mythology as well as an introduction to Norse myths</a:t>
            </a:r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dirty="0" smtClean="0"/>
              <a:t>Suggestion: Can be used as a primary reference book </a:t>
            </a:r>
          </a:p>
          <a:p>
            <a:pPr marL="0" indent="0">
              <a:buNone/>
            </a:pPr>
            <a:r>
              <a:rPr lang="en-US" dirty="0"/>
              <a:t>Jeffrey, Gary. </a:t>
            </a:r>
            <a:r>
              <a:rPr lang="en-US" i="1" dirty="0"/>
              <a:t>Egyptian myths. </a:t>
            </a:r>
            <a:r>
              <a:rPr lang="en-US" dirty="0"/>
              <a:t>New York: Rosen Publishing Group, 2006.</a:t>
            </a:r>
          </a:p>
          <a:p>
            <a:pPr marL="0" indent="0">
              <a:buNone/>
            </a:pPr>
            <a:r>
              <a:rPr lang="en-US" dirty="0"/>
              <a:t>	Summary: An introduction to the Egyptian mythology including Ra, </a:t>
            </a:r>
            <a:r>
              <a:rPr lang="en-US" dirty="0" err="1"/>
              <a:t>Aset</a:t>
            </a:r>
            <a:r>
              <a:rPr lang="en-US" dirty="0"/>
              <a:t>, Nit, and </a:t>
            </a:r>
            <a:r>
              <a:rPr lang="en-US" dirty="0" err="1"/>
              <a:t>Bastet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	Suggestion: This comic strip style book can be used as interest </a:t>
            </a:r>
            <a:r>
              <a:rPr lang="en-US" dirty="0" smtClean="0"/>
              <a:t>builder to teach mythology using a modern storytelling 	medium; </a:t>
            </a:r>
            <a:r>
              <a:rPr lang="en-US" dirty="0"/>
              <a:t>use to compare/contrast Egyptian </a:t>
            </a:r>
            <a:r>
              <a:rPr lang="en-US" dirty="0" smtClean="0"/>
              <a:t>myths </a:t>
            </a:r>
            <a:r>
              <a:rPr lang="en-US" dirty="0"/>
              <a:t>to </a:t>
            </a:r>
            <a:r>
              <a:rPr lang="en-US" dirty="0" smtClean="0"/>
              <a:t>Greek/Roman myths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white"/>
                </a:solidFill>
              </a:rPr>
              <a:t>Larsen, </a:t>
            </a:r>
            <a:r>
              <a:rPr lang="en-US" dirty="0" err="1">
                <a:solidFill>
                  <a:prstClr val="white"/>
                </a:solidFill>
              </a:rPr>
              <a:t>Lise</a:t>
            </a:r>
            <a:r>
              <a:rPr lang="en-US" dirty="0">
                <a:solidFill>
                  <a:prstClr val="white"/>
                </a:solidFill>
              </a:rPr>
              <a:t>. </a:t>
            </a:r>
            <a:r>
              <a:rPr lang="en-US" i="1" dirty="0">
                <a:solidFill>
                  <a:prstClr val="white"/>
                </a:solidFill>
              </a:rPr>
              <a:t>Gifts from the gods: ancient words &amp; wisdom from Greek &amp; Roman mythology</a:t>
            </a:r>
            <a:r>
              <a:rPr lang="en-US" dirty="0">
                <a:solidFill>
                  <a:prstClr val="white"/>
                </a:solidFill>
              </a:rPr>
              <a:t>. New Work: HMH Books for Young Reader, 2011. 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white"/>
                </a:solidFill>
              </a:rPr>
              <a:t>	Summary:  This book provides definitions of words we use in the English language followed by  the myth from which the </a:t>
            </a:r>
            <a:r>
              <a:rPr lang="en-US" dirty="0" smtClean="0">
                <a:solidFill>
                  <a:prstClr val="white"/>
                </a:solidFill>
              </a:rPr>
              <a:t>	word </a:t>
            </a:r>
            <a:r>
              <a:rPr lang="en-US" dirty="0">
                <a:solidFill>
                  <a:prstClr val="white"/>
                </a:solidFill>
              </a:rPr>
              <a:t>developed.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white"/>
                </a:solidFill>
              </a:rPr>
              <a:t>	Suggestion: Teach word origins; discuss the power for myths and show how they influence our world today</a:t>
            </a:r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49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Bibliography of Books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483" y="1434662"/>
            <a:ext cx="11698014" cy="51868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100" dirty="0" err="1"/>
              <a:t>Orgel</a:t>
            </a:r>
            <a:r>
              <a:rPr lang="en-US" sz="1100" dirty="0"/>
              <a:t>, Doris. We goddesses: Athena, Aphrodite, Hera. New York: DK Pub., 1999. </a:t>
            </a:r>
          </a:p>
          <a:p>
            <a:pPr marL="0" indent="0">
              <a:buNone/>
            </a:pPr>
            <a:r>
              <a:rPr lang="en-US" sz="1100" dirty="0"/>
              <a:t>	Summary: Tells of the myths involving Athena, Aphrodite, and Hera told from their female perspective</a:t>
            </a:r>
          </a:p>
          <a:p>
            <a:pPr marL="0" indent="0">
              <a:buNone/>
            </a:pPr>
            <a:r>
              <a:rPr lang="en-US" sz="1100" dirty="0"/>
              <a:t>	Suggestion: Use to appeal to the female students by providing an insight into the female goddesses; useful during the myths from another perspective </a:t>
            </a:r>
            <a:r>
              <a:rPr lang="en-US" sz="1100" dirty="0" smtClean="0"/>
              <a:t>	assignment</a:t>
            </a:r>
            <a:endParaRPr lang="en-US" sz="1100" dirty="0" smtClean="0">
              <a:solidFill>
                <a:prstClr val="white"/>
              </a:solidFill>
            </a:endParaRPr>
          </a:p>
          <a:p>
            <a:pPr marL="0" lvl="0" indent="0">
              <a:buNone/>
            </a:pPr>
            <a:r>
              <a:rPr lang="en-US" sz="1100" dirty="0" err="1" smtClean="0">
                <a:solidFill>
                  <a:prstClr val="white"/>
                </a:solidFill>
              </a:rPr>
              <a:t>McCaughrean</a:t>
            </a:r>
            <a:r>
              <a:rPr lang="en-US" sz="1100" dirty="0">
                <a:solidFill>
                  <a:prstClr val="white"/>
                </a:solidFill>
              </a:rPr>
              <a:t>, Geraldine. </a:t>
            </a:r>
            <a:r>
              <a:rPr lang="en-US" sz="1100" i="1" dirty="0">
                <a:solidFill>
                  <a:prstClr val="white"/>
                </a:solidFill>
              </a:rPr>
              <a:t>Greek gods and goddesses. </a:t>
            </a:r>
            <a:r>
              <a:rPr lang="en-US" sz="1100" dirty="0">
                <a:solidFill>
                  <a:prstClr val="white"/>
                </a:solidFill>
              </a:rPr>
              <a:t>New York: Margaret K. </a:t>
            </a:r>
            <a:r>
              <a:rPr lang="en-US" sz="1100" dirty="0" err="1">
                <a:solidFill>
                  <a:prstClr val="white"/>
                </a:solidFill>
              </a:rPr>
              <a:t>McElderry</a:t>
            </a:r>
            <a:r>
              <a:rPr lang="en-US" sz="1100" dirty="0">
                <a:solidFill>
                  <a:prstClr val="white"/>
                </a:solidFill>
              </a:rPr>
              <a:t> Books, 1998</a:t>
            </a:r>
            <a:r>
              <a:rPr lang="en-US" sz="1100" dirty="0" smtClean="0">
                <a:solidFill>
                  <a:prstClr val="white"/>
                </a:solidFill>
              </a:rPr>
              <a:t>.</a:t>
            </a:r>
          </a:p>
          <a:p>
            <a:pPr marL="0" lvl="0" indent="0">
              <a:buNone/>
            </a:pPr>
            <a:r>
              <a:rPr lang="en-US" sz="1100" dirty="0">
                <a:solidFill>
                  <a:prstClr val="white"/>
                </a:solidFill>
              </a:rPr>
              <a:t>	</a:t>
            </a:r>
            <a:r>
              <a:rPr lang="en-US" sz="1100" dirty="0" smtClean="0">
                <a:solidFill>
                  <a:prstClr val="white"/>
                </a:solidFill>
              </a:rPr>
              <a:t>Summary: Tells the story of 15 gods and goddesses – including some lesser known characters such as Hephaestus and Cassandra</a:t>
            </a:r>
          </a:p>
          <a:p>
            <a:pPr marL="0" lvl="0" indent="0">
              <a:buNone/>
            </a:pPr>
            <a:r>
              <a:rPr lang="en-US" sz="1100" dirty="0">
                <a:solidFill>
                  <a:prstClr val="white"/>
                </a:solidFill>
              </a:rPr>
              <a:t>	</a:t>
            </a:r>
            <a:r>
              <a:rPr lang="en-US" sz="1100" dirty="0" smtClean="0">
                <a:solidFill>
                  <a:prstClr val="white"/>
                </a:solidFill>
              </a:rPr>
              <a:t>Suggestion: Use to provide an introduction to the pantheon and the lesser known characters in mythology</a:t>
            </a:r>
            <a:endParaRPr lang="en-US" sz="1100" dirty="0">
              <a:solidFill>
                <a:prstClr val="white"/>
              </a:solidFill>
            </a:endParaRPr>
          </a:p>
          <a:p>
            <a:pPr marL="0" indent="0">
              <a:buNone/>
            </a:pPr>
            <a:r>
              <a:rPr lang="en-US" sz="1100" dirty="0" smtClean="0"/>
              <a:t>McLaughlin</a:t>
            </a:r>
            <a:r>
              <a:rPr lang="en-US" sz="1100" dirty="0"/>
              <a:t>, Michelle, </a:t>
            </a:r>
            <a:r>
              <a:rPr lang="en-US" sz="1100" i="1" dirty="0"/>
              <a:t>Creation myths and tales of origin. </a:t>
            </a:r>
            <a:r>
              <a:rPr lang="en-US" sz="1100" dirty="0"/>
              <a:t>New York: </a:t>
            </a:r>
            <a:r>
              <a:rPr lang="en-US" sz="1100" dirty="0" err="1"/>
              <a:t>CreateSpace</a:t>
            </a:r>
            <a:r>
              <a:rPr lang="en-US" sz="1100" dirty="0"/>
              <a:t> Independent Publishing, 2013</a:t>
            </a:r>
            <a:r>
              <a:rPr lang="en-US" sz="1100" dirty="0" smtClean="0"/>
              <a:t>.</a:t>
            </a:r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Summary: A compilation of myths about creation myths including the </a:t>
            </a:r>
            <a:r>
              <a:rPr lang="en-US" sz="1100" dirty="0" err="1" smtClean="0"/>
              <a:t>Blackgoot</a:t>
            </a:r>
            <a:r>
              <a:rPr lang="en-US" sz="1100" dirty="0" smtClean="0"/>
              <a:t> Native American tribe, Chinese, </a:t>
            </a:r>
            <a:r>
              <a:rPr lang="en-US" sz="1100" dirty="0" err="1" smtClean="0"/>
              <a:t>Phillipines</a:t>
            </a:r>
            <a:r>
              <a:rPr lang="en-US" sz="1100" dirty="0" smtClean="0"/>
              <a:t>, and Norse creation 	myths</a:t>
            </a:r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Suggestion: Use to show the similarities and differences between myths from different cultures; shows the universality of myths</a:t>
            </a:r>
            <a:endParaRPr lang="en-US" sz="1100" dirty="0"/>
          </a:p>
          <a:p>
            <a:pPr marL="0" indent="0">
              <a:buNone/>
            </a:pPr>
            <a:r>
              <a:rPr lang="en-US" sz="1100" dirty="0" err="1"/>
              <a:t>McLimans</a:t>
            </a:r>
            <a:r>
              <a:rPr lang="en-US" sz="1100" dirty="0"/>
              <a:t>, David. </a:t>
            </a:r>
            <a:r>
              <a:rPr lang="en-US" sz="1100" i="1" dirty="0"/>
              <a:t>Big Turtle</a:t>
            </a:r>
            <a:r>
              <a:rPr lang="en-US" sz="1100" dirty="0"/>
              <a:t>. New York: Walker, 2011</a:t>
            </a:r>
            <a:r>
              <a:rPr lang="en-US" sz="1100" dirty="0" smtClean="0"/>
              <a:t>.</a:t>
            </a:r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Summary: Retelling of a Huron creation myth</a:t>
            </a:r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Suggestion: Use as another example of a creation myth; can be used for the timeline of events in a creation myth activity</a:t>
            </a:r>
          </a:p>
          <a:p>
            <a:pPr marL="0" indent="0">
              <a:buNone/>
            </a:pPr>
            <a:r>
              <a:rPr lang="en-US" sz="1100" dirty="0"/>
              <a:t>McMullan, Kate. </a:t>
            </a:r>
            <a:r>
              <a:rPr lang="en-US" sz="1100" i="1" dirty="0"/>
              <a:t>Keep a lid on it, Pandora</a:t>
            </a:r>
            <a:r>
              <a:rPr lang="en-US" sz="1100" dirty="0"/>
              <a:t>!. Mankato, Minn.: Stone Arch Books, 2012. </a:t>
            </a:r>
            <a:endParaRPr lang="en-US" sz="1100" dirty="0" smtClean="0"/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Summary: A new take on the myth of Pandora’s box</a:t>
            </a:r>
          </a:p>
          <a:p>
            <a:pPr marL="0" lv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Suggestion: This book can be used as an example for students during the assignment in which they rewrite a myth from a new perspective; </a:t>
            </a:r>
            <a:r>
              <a:rPr lang="en-US" sz="1100" dirty="0" smtClean="0">
                <a:solidFill>
                  <a:prstClr val="white"/>
                </a:solidFill>
              </a:rPr>
              <a:t>Ask students </a:t>
            </a:r>
            <a:r>
              <a:rPr lang="en-US" sz="1100" dirty="0">
                <a:solidFill>
                  <a:prstClr val="white"/>
                </a:solidFill>
              </a:rPr>
              <a:t>to identify the </a:t>
            </a:r>
            <a:r>
              <a:rPr lang="en-US" sz="1100" dirty="0" smtClean="0">
                <a:solidFill>
                  <a:prstClr val="white"/>
                </a:solidFill>
              </a:rPr>
              <a:t>	modern </a:t>
            </a:r>
            <a:r>
              <a:rPr lang="en-US" sz="1100" dirty="0">
                <a:solidFill>
                  <a:prstClr val="white"/>
                </a:solidFill>
              </a:rPr>
              <a:t>twist or embellishment and discuss how and why the myth was adapted, reimagined, or reused over time</a:t>
            </a:r>
          </a:p>
          <a:p>
            <a:pPr marL="0" indent="0">
              <a:buNone/>
            </a:pPr>
            <a:r>
              <a:rPr lang="en-US" sz="1100" dirty="0" smtClean="0"/>
              <a:t>Napoli</a:t>
            </a:r>
            <a:r>
              <a:rPr lang="en-US" sz="1100" dirty="0"/>
              <a:t>, Donna Jo. </a:t>
            </a:r>
            <a:r>
              <a:rPr lang="en-US" sz="1100" i="1" dirty="0"/>
              <a:t>Treasury of Greek mythology: classic stories of gods, goddesses, heroes &amp; monsters</a:t>
            </a:r>
            <a:r>
              <a:rPr lang="en-US" sz="1100" dirty="0"/>
              <a:t>. Washington: National Geographic Society, 2011</a:t>
            </a:r>
            <a:r>
              <a:rPr lang="en-US" sz="1100" dirty="0" smtClean="0"/>
              <a:t>.</a:t>
            </a:r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Summary: Compilation of Greek myths from National Geographic's Children’s Books</a:t>
            </a:r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Suggestion: Beautiful illustrations can be used to draw students in; books makes links to history, culture, constellations, and geography  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65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Bibliography of Books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248" y="1355834"/>
            <a:ext cx="11682249" cy="521838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 smtClean="0"/>
              <a:t>Orr</a:t>
            </a:r>
            <a:r>
              <a:rPr lang="en-US" dirty="0"/>
              <a:t>, </a:t>
            </a:r>
            <a:r>
              <a:rPr lang="en-US" dirty="0" err="1"/>
              <a:t>Tamra</a:t>
            </a:r>
            <a:r>
              <a:rPr lang="en-US" dirty="0"/>
              <a:t>. </a:t>
            </a:r>
            <a:r>
              <a:rPr lang="en-US" i="1" dirty="0"/>
              <a:t>Apollo</a:t>
            </a:r>
            <a:r>
              <a:rPr lang="en-US" dirty="0"/>
              <a:t>. Hockessin, Del.: Mitchell Lane Publishers, 2009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Summary: A look at the Greek god Apollo, god of music and light; teacher of medicine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Suggestion: This book can be used by students to create a profile of a Greek god</a:t>
            </a:r>
            <a:endParaRPr lang="en-US" dirty="0"/>
          </a:p>
          <a:p>
            <a:pPr marL="0" indent="0">
              <a:buNone/>
            </a:pPr>
            <a:r>
              <a:rPr lang="en-US" dirty="0" err="1" smtClean="0"/>
              <a:t>Rylant</a:t>
            </a:r>
            <a:r>
              <a:rPr lang="en-US" dirty="0"/>
              <a:t>, Cynthia</a:t>
            </a:r>
            <a:r>
              <a:rPr lang="en-US" dirty="0" smtClean="0"/>
              <a:t>. </a:t>
            </a:r>
            <a:r>
              <a:rPr lang="en-US" i="1" dirty="0" smtClean="0"/>
              <a:t>The beautiful stories of life: six Greek myths, retold</a:t>
            </a:r>
            <a:r>
              <a:rPr lang="en-US" dirty="0" smtClean="0"/>
              <a:t>. </a:t>
            </a:r>
            <a:r>
              <a:rPr lang="en-US" dirty="0"/>
              <a:t>Orlando: Harcourt/Houghton Mifflin, 2009.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Summary: Collection for Greek myths of Pandora, Persephone, Orpheus, Pygmalion, Narcissus, and  Psyche from Newbery 	Medal award winning author Cynthia </a:t>
            </a:r>
            <a:r>
              <a:rPr lang="en-US" dirty="0" err="1" smtClean="0"/>
              <a:t>Rylant</a:t>
            </a:r>
            <a:endParaRPr lang="en-US" dirty="0" smtClean="0"/>
          </a:p>
          <a:p>
            <a:pPr marL="0" lvl="0" indent="0">
              <a:buNone/>
            </a:pPr>
            <a:r>
              <a:rPr lang="en-US" dirty="0"/>
              <a:t>	</a:t>
            </a:r>
            <a:r>
              <a:rPr lang="en-US" dirty="0" smtClean="0"/>
              <a:t>Suggestion: Use to provide an introduction to mythology</a:t>
            </a:r>
            <a:r>
              <a:rPr lang="en-US" dirty="0" smtClean="0">
                <a:solidFill>
                  <a:prstClr val="white"/>
                </a:solidFill>
              </a:rPr>
              <a:t>; ask </a:t>
            </a:r>
            <a:r>
              <a:rPr lang="en-US" dirty="0">
                <a:solidFill>
                  <a:prstClr val="white"/>
                </a:solidFill>
              </a:rPr>
              <a:t>students to identify the </a:t>
            </a:r>
            <a:r>
              <a:rPr lang="en-US" dirty="0" smtClean="0">
                <a:solidFill>
                  <a:prstClr val="white"/>
                </a:solidFill>
              </a:rPr>
              <a:t>modern twist activity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white"/>
                </a:solidFill>
              </a:rPr>
              <a:t>Temple, Teri. </a:t>
            </a:r>
            <a:r>
              <a:rPr lang="en-US" i="1" dirty="0">
                <a:solidFill>
                  <a:prstClr val="white"/>
                </a:solidFill>
              </a:rPr>
              <a:t>Zeus: king of the gods, God of sky and storms</a:t>
            </a:r>
            <a:r>
              <a:rPr lang="en-US" dirty="0">
                <a:solidFill>
                  <a:prstClr val="white"/>
                </a:solidFill>
              </a:rPr>
              <a:t>. Mankato, MN: Childs World, 2013. 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white"/>
                </a:solidFill>
              </a:rPr>
              <a:t>	Summary: Collection of several myths about Greek god Zeus including his origin, the war with the Titans, </a:t>
            </a:r>
            <a:r>
              <a:rPr lang="en-US" dirty="0" smtClean="0">
                <a:solidFill>
                  <a:prstClr val="white"/>
                </a:solidFill>
              </a:rPr>
              <a:t>and </a:t>
            </a:r>
            <a:r>
              <a:rPr lang="en-US" dirty="0">
                <a:solidFill>
                  <a:prstClr val="white"/>
                </a:solidFill>
              </a:rPr>
              <a:t>his children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white"/>
                </a:solidFill>
              </a:rPr>
              <a:t>	Suggestion: Used to gain insight into Zeus</a:t>
            </a:r>
            <a:r>
              <a:rPr lang="en-US" dirty="0" smtClean="0">
                <a:solidFill>
                  <a:prstClr val="white"/>
                </a:solidFill>
              </a:rPr>
              <a:t>; useful during the family tree activity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white"/>
                </a:solidFill>
              </a:rPr>
              <a:t>Williams, Marcia. </a:t>
            </a:r>
            <a:r>
              <a:rPr lang="en-US" i="1" dirty="0">
                <a:solidFill>
                  <a:prstClr val="white"/>
                </a:solidFill>
              </a:rPr>
              <a:t>Greek myths</a:t>
            </a:r>
            <a:r>
              <a:rPr lang="en-US" dirty="0">
                <a:solidFill>
                  <a:prstClr val="white"/>
                </a:solidFill>
              </a:rPr>
              <a:t>. Somerville, Mass.: Candlewick Press, 2011.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white"/>
                </a:solidFill>
              </a:rPr>
              <a:t>	Summary: Collection of eight myths with comic strip style illustrations; focuses not on the gods, but rather on the morals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white"/>
                </a:solidFill>
              </a:rPr>
              <a:t>	Suggestion: Can be used as an interest builder; especially for reluctant readers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white"/>
                </a:solidFill>
              </a:rPr>
              <a:t>Woodson, Carter Godwin. </a:t>
            </a:r>
            <a:r>
              <a:rPr lang="en-US" i="1" dirty="0">
                <a:solidFill>
                  <a:prstClr val="white"/>
                </a:solidFill>
              </a:rPr>
              <a:t>African myths and folk tales</a:t>
            </a:r>
            <a:r>
              <a:rPr lang="en-US" dirty="0">
                <a:solidFill>
                  <a:prstClr val="white"/>
                </a:solidFill>
              </a:rPr>
              <a:t>. Mineola, NY: Dover Publications, 2010. 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white"/>
                </a:solidFill>
              </a:rPr>
              <a:t>	Summary: Collection of African myths on topics such as creation, why cats chase rats, why the sun shines by day and the </a:t>
            </a:r>
            <a:r>
              <a:rPr lang="en-US" dirty="0" smtClean="0">
                <a:solidFill>
                  <a:prstClr val="white"/>
                </a:solidFill>
              </a:rPr>
              <a:t>	moon </a:t>
            </a:r>
            <a:r>
              <a:rPr lang="en-US" dirty="0">
                <a:solidFill>
                  <a:prstClr val="white"/>
                </a:solidFill>
              </a:rPr>
              <a:t>by night; why the hippopotamus lives in </a:t>
            </a:r>
            <a:r>
              <a:rPr lang="en-US" dirty="0" smtClean="0">
                <a:solidFill>
                  <a:prstClr val="white"/>
                </a:solidFill>
              </a:rPr>
              <a:t>water</a:t>
            </a:r>
            <a:r>
              <a:rPr lang="en-US" dirty="0">
                <a:solidFill>
                  <a:prstClr val="white"/>
                </a:solidFill>
              </a:rPr>
              <a:t>, etc.</a:t>
            </a:r>
          </a:p>
          <a:p>
            <a:pPr marL="0" lvl="0" indent="0">
              <a:buNone/>
            </a:pPr>
            <a:r>
              <a:rPr lang="en-US" dirty="0">
                <a:solidFill>
                  <a:prstClr val="white"/>
                </a:solidFill>
              </a:rPr>
              <a:t>	Suggestion: Use to make connections and see how the same myth is the same/difference in different cultures; used to gain </a:t>
            </a:r>
            <a:r>
              <a:rPr lang="en-US" dirty="0" smtClean="0">
                <a:solidFill>
                  <a:prstClr val="white"/>
                </a:solidFill>
              </a:rPr>
              <a:t>	insight </a:t>
            </a:r>
            <a:r>
              <a:rPr lang="en-US" dirty="0">
                <a:solidFill>
                  <a:prstClr val="white"/>
                </a:solidFill>
              </a:rPr>
              <a:t>into African history and culture</a:t>
            </a:r>
          </a:p>
          <a:p>
            <a:pPr marL="0" lvl="0" indent="0">
              <a:buNone/>
            </a:pPr>
            <a:endParaRPr lang="en-US" dirty="0">
              <a:solidFill>
                <a:prstClr val="white"/>
              </a:solidFill>
            </a:endParaRPr>
          </a:p>
          <a:p>
            <a:pPr marL="0" lvl="0" indent="0">
              <a:buNone/>
            </a:pPr>
            <a:endParaRPr lang="en-US" dirty="0">
              <a:solidFill>
                <a:prstClr val="white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15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599" y="365760"/>
            <a:ext cx="11226773" cy="1325562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Background - Impact on Becoming a Life-Long Reader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7265" y="1504604"/>
            <a:ext cx="6497688" cy="4990789"/>
          </a:xfrm>
        </p:spPr>
        <p:txBody>
          <a:bodyPr>
            <a:normAutofit lnSpcReduction="10000"/>
          </a:bodyPr>
          <a:lstStyle/>
          <a:p>
            <a:r>
              <a:rPr lang="en-US" sz="2750" dirty="0" smtClean="0">
                <a:cs typeface="Arabic Typesetting" panose="03020402040406030203" pitchFamily="66" charset="-78"/>
              </a:rPr>
              <a:t>Myths provide </a:t>
            </a:r>
            <a:r>
              <a:rPr lang="en-US" sz="2750" dirty="0">
                <a:cs typeface="Arabic Typesetting" panose="03020402040406030203" pitchFamily="66" charset="-78"/>
              </a:rPr>
              <a:t>an outlet for </a:t>
            </a:r>
            <a:r>
              <a:rPr lang="en-US" sz="2750" dirty="0" smtClean="0">
                <a:cs typeface="Arabic Typesetting" panose="03020402040406030203" pitchFamily="66" charset="-78"/>
              </a:rPr>
              <a:t>children </a:t>
            </a:r>
            <a:r>
              <a:rPr lang="en-US" sz="2750" dirty="0">
                <a:cs typeface="Arabic Typesetting" panose="03020402040406030203" pitchFamily="66" charset="-78"/>
              </a:rPr>
              <a:t>to experience fear, hope, </a:t>
            </a:r>
            <a:r>
              <a:rPr lang="en-US" sz="2750" dirty="0" smtClean="0">
                <a:cs typeface="Arabic Typesetting" panose="03020402040406030203" pitchFamily="66" charset="-78"/>
              </a:rPr>
              <a:t>&amp; magic</a:t>
            </a:r>
          </a:p>
          <a:p>
            <a:r>
              <a:rPr lang="en-US" sz="2750" dirty="0" smtClean="0">
                <a:cs typeface="Arabic Typesetting" panose="03020402040406030203" pitchFamily="66" charset="-78"/>
              </a:rPr>
              <a:t>Theory that children are more open to learning about myths since they are better able to suspend reality &amp; engross themselves in myths</a:t>
            </a:r>
          </a:p>
          <a:p>
            <a:r>
              <a:rPr lang="en-US" sz="2750" dirty="0" smtClean="0">
                <a:cs typeface="Arabic Typesetting" panose="03020402040406030203" pitchFamily="66" charset="-78"/>
              </a:rPr>
              <a:t>Chronological structure of the stories makes them easy for children to read and understand</a:t>
            </a:r>
          </a:p>
          <a:p>
            <a:r>
              <a:rPr lang="en-US" sz="2750" dirty="0" smtClean="0">
                <a:cs typeface="Arabic Typesetting" panose="03020402040406030203" pitchFamily="66" charset="-78"/>
              </a:rPr>
              <a:t>Can be used to teach children about other cultures</a:t>
            </a:r>
          </a:p>
          <a:p>
            <a:r>
              <a:rPr lang="en-US" sz="2750" dirty="0" smtClean="0">
                <a:cs typeface="Arabic Typesetting" panose="03020402040406030203" pitchFamily="66" charset="-78"/>
              </a:rPr>
              <a:t>Teach lessons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/>
          <a:stretch/>
        </p:blipFill>
        <p:spPr>
          <a:xfrm>
            <a:off x="786913" y="2379283"/>
            <a:ext cx="4059044" cy="2583415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09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45127" y="365760"/>
            <a:ext cx="3771478" cy="255586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Web of Ideas</a:t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</a:b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for Teaching Myths to Children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graphicFrame>
        <p:nvGraphicFramePr>
          <p:cNvPr id="5" name="Content Placeholder 2" descr="Hexagon Radial" title="SmartAr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9926400"/>
              </p:ext>
            </p:extLst>
          </p:nvPr>
        </p:nvGraphicFramePr>
        <p:xfrm>
          <a:off x="2827357" y="156117"/>
          <a:ext cx="8992936" cy="6423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44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AFCDF4C-5478-408E-BFD3-482379E84D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>
                                            <p:graphicEl>
                                              <a:dgm id="{FAFCDF4C-5478-408E-BFD3-482379E84D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531E39B-4720-4621-95DF-8132C058FC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>
                                            <p:graphicEl>
                                              <a:dgm id="{2531E39B-4720-4621-95DF-8132C058FC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C701387-D664-41BB-BD9C-AC856FB31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>
                                            <p:graphicEl>
                                              <a:dgm id="{EC701387-D664-41BB-BD9C-AC856FB310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60D1CBE-520F-4C57-9423-FBAE2F0B3E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>
                                            <p:graphicEl>
                                              <a:dgm id="{560D1CBE-520F-4C57-9423-FBAE2F0B3E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0040B01-0914-4995-8EE6-E3F6420BA2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>
                                            <p:graphicEl>
                                              <a:dgm id="{00040B01-0914-4995-8EE6-E3F6420BA2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3A9A82D-759D-4197-881E-E14F1B33A9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">
                                            <p:graphicEl>
                                              <a:dgm id="{63A9A82D-759D-4197-881E-E14F1B33A9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679149-983A-4A05-B86D-6C36CD170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5">
                                            <p:graphicEl>
                                              <a:dgm id="{A9679149-983A-4A05-B86D-6C36CD1705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9588DBA-3A3F-4670-A7F4-39774E9F00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5">
                                            <p:graphicEl>
                                              <a:dgm id="{19588DBA-3A3F-4670-A7F4-39774E9F00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1785B4-345D-4DD0-9EAF-975F3EDEF9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">
                                            <p:graphicEl>
                                              <a:dgm id="{391785B4-345D-4DD0-9EAF-975F3EDEF9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DAA07F8-1120-4712-AA5A-BDB95B123B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5">
                                            <p:graphicEl>
                                              <a:dgm id="{CDAA07F8-1120-4712-AA5A-BDB95B123B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67A1C25-4BDF-4FB5-89D3-E9240314EF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5">
                                            <p:graphicEl>
                                              <a:dgm id="{467A1C25-4BDF-4FB5-89D3-E9240314EF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45128" y="365759"/>
            <a:ext cx="2591756" cy="81665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/>
              </a:rPr>
              <a:t>Books 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" b="99700" l="13900" r="85800">
                        <a14:foregroundMark x1="46300" y1="56100" x2="46300" y2="56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143" y="365760"/>
            <a:ext cx="6035567" cy="6035567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99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655" y="365760"/>
            <a:ext cx="11887199" cy="1325562"/>
          </a:xfrm>
        </p:spPr>
        <p:txBody>
          <a:bodyPr>
            <a:normAutofit/>
          </a:bodyPr>
          <a:lstStyle/>
          <a:p>
            <a:pPr algn="ctr"/>
            <a:r>
              <a:rPr lang="en-US" sz="4100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A Child’s Introduction to Greek Mythology</a:t>
            </a:r>
            <a:endParaRPr lang="en-US" sz="4100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627083" y="1547840"/>
            <a:ext cx="4723707" cy="4742602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71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Oh My Gods!: A Look-it-Up Guide to the Gods of Mythology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075825" y="1691322"/>
            <a:ext cx="3806934" cy="4905088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5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ODIN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226502" y="1691322"/>
            <a:ext cx="3451305" cy="4874088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34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Mythology: timeless tales of gods and heroes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692642" y="1691321"/>
            <a:ext cx="2717168" cy="4908919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57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Process 15 16x9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Franklin Gothic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Franklin Gothic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Franklin Gothic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382EF93-0C2C-4D32-840C-268BF9E96F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process chart with hexagon radial SmartArt (multicolor on black, widescreen)</Template>
  <TotalTime>0</TotalTime>
  <Words>907</Words>
  <Application>Microsoft Office PowerPoint</Application>
  <PresentationFormat>Widescreen</PresentationFormat>
  <Paragraphs>176</Paragraphs>
  <Slides>25</Slides>
  <Notes>0</Notes>
  <HiddenSlides>0</HiddenSlides>
  <MMClips>24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Algerian</vt:lpstr>
      <vt:lpstr>Arabic Typesetting</vt:lpstr>
      <vt:lpstr>Arial</vt:lpstr>
      <vt:lpstr>Franklin Gothic Book</vt:lpstr>
      <vt:lpstr>Franklin Gothic Medium</vt:lpstr>
      <vt:lpstr>Process 15 16x9</vt:lpstr>
      <vt:lpstr>PowerPoint Presentation</vt:lpstr>
      <vt:lpstr>Background Information</vt:lpstr>
      <vt:lpstr>Background - Impact on Becoming a Life-Long Reader</vt:lpstr>
      <vt:lpstr>Web of Ideas for Teaching Myths to Children</vt:lpstr>
      <vt:lpstr>Books </vt:lpstr>
      <vt:lpstr>A Child’s Introduction to Greek Mythology</vt:lpstr>
      <vt:lpstr>Oh My Gods!: A Look-it-Up Guide to the Gods of Mythology</vt:lpstr>
      <vt:lpstr>ODIN</vt:lpstr>
      <vt:lpstr>Mythology: timeless tales of gods and heroes</vt:lpstr>
      <vt:lpstr>Egyptian myths</vt:lpstr>
      <vt:lpstr>Gifts from the gods: Ancient words and wisdom from Greek and roman mythology</vt:lpstr>
      <vt:lpstr>Treasury of Greek mythology: classic stories of gods, goddesses, heroes, and monsters</vt:lpstr>
      <vt:lpstr>African myths and folk tales</vt:lpstr>
      <vt:lpstr>Ideas – Learning Objectives</vt:lpstr>
      <vt:lpstr>Ideas - Concept</vt:lpstr>
      <vt:lpstr>Introductory Activities</vt:lpstr>
      <vt:lpstr>Strategies</vt:lpstr>
      <vt:lpstr>Activities</vt:lpstr>
      <vt:lpstr>Activities</vt:lpstr>
      <vt:lpstr>Culminating Activities – Mythology Day</vt:lpstr>
      <vt:lpstr>Evaluation – Rubric for Original Myth</vt:lpstr>
      <vt:lpstr>Bibliography of Books</vt:lpstr>
      <vt:lpstr>Bibliography of Books</vt:lpstr>
      <vt:lpstr>Bibliography of Books</vt:lpstr>
      <vt:lpstr>Bibliography of Books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2014-07-09T12:33:32Z</dcterms:created>
  <dcterms:modified xsi:type="dcterms:W3CDTF">2015-03-23T23:53:23Z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TC028883319991</vt:lpwstr>
  </property>
</Properties>
</file>